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Jost Light"/>
      <p:regular r:id="rId30"/>
      <p:bold r:id="rId31"/>
      <p:italic r:id="rId32"/>
      <p:boldItalic r:id="rId33"/>
    </p:embeddedFont>
    <p:embeddedFont>
      <p:font typeface="Lato"/>
      <p:regular r:id="rId34"/>
      <p:bold r:id="rId35"/>
      <p:italic r:id="rId36"/>
      <p:boldItalic r:id="rId37"/>
    </p:embeddedFont>
    <p:embeddedFont>
      <p:font typeface="Jost"/>
      <p:regular r:id="rId38"/>
      <p:bold r:id="rId39"/>
      <p:italic r:id="rId40"/>
      <p:boldItalic r:id="rId41"/>
    </p:embeddedFont>
    <p:embeddedFont>
      <p:font typeface="Lato Light"/>
      <p:regular r:id="rId42"/>
      <p:bold r:id="rId43"/>
      <p:italic r:id="rId44"/>
      <p:boldItalic r:id="rId45"/>
    </p:embeddedFont>
    <p:embeddedFont>
      <p:font typeface="Jost Medium"/>
      <p:regular r:id="rId46"/>
      <p:bold r:id="rId47"/>
      <p:italic r:id="rId48"/>
      <p:boldItalic r:id="rId49"/>
    </p:embeddedFont>
    <p:embeddedFont>
      <p:font typeface="Jost Extra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3AA31F-4459-454F-ADE4-242347478825}">
  <a:tblStyle styleId="{673AA31F-4459-454F-ADE4-24234747882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t-italic.fntdata"/><Relationship Id="rId42" Type="http://schemas.openxmlformats.org/officeDocument/2006/relationships/font" Target="fonts/LatoLight-regular.fntdata"/><Relationship Id="rId41" Type="http://schemas.openxmlformats.org/officeDocument/2006/relationships/font" Target="fonts/Jost-boldItalic.fntdata"/><Relationship Id="rId44" Type="http://schemas.openxmlformats.org/officeDocument/2006/relationships/font" Target="fonts/LatoLight-italic.fntdata"/><Relationship Id="rId43" Type="http://schemas.openxmlformats.org/officeDocument/2006/relationships/font" Target="fonts/LatoLight-bold.fntdata"/><Relationship Id="rId46" Type="http://schemas.openxmlformats.org/officeDocument/2006/relationships/font" Target="fonts/JostMedium-regular.fntdata"/><Relationship Id="rId45" Type="http://schemas.openxmlformats.org/officeDocument/2006/relationships/font" Target="fonts/Lato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JostMedium-italic.fntdata"/><Relationship Id="rId47" Type="http://schemas.openxmlformats.org/officeDocument/2006/relationships/font" Target="fonts/JostMedium-bold.fntdata"/><Relationship Id="rId49" Type="http://schemas.openxmlformats.org/officeDocument/2006/relationships/font" Target="fonts/Jos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JostLight-bold.fntdata"/><Relationship Id="rId30" Type="http://schemas.openxmlformats.org/officeDocument/2006/relationships/font" Target="fonts/JostLight-regular.fntdata"/><Relationship Id="rId33" Type="http://schemas.openxmlformats.org/officeDocument/2006/relationships/font" Target="fonts/JostLight-boldItalic.fntdata"/><Relationship Id="rId32" Type="http://schemas.openxmlformats.org/officeDocument/2006/relationships/font" Target="fonts/JostLight-italic.fntdata"/><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Jost-bold.fntdata"/><Relationship Id="rId38" Type="http://schemas.openxmlformats.org/officeDocument/2006/relationships/font" Target="fonts/Jos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JostExtraLight-bold.fntdata"/><Relationship Id="rId50" Type="http://schemas.openxmlformats.org/officeDocument/2006/relationships/font" Target="fonts/JostExtraLight-regular.fntdata"/><Relationship Id="rId53" Type="http://schemas.openxmlformats.org/officeDocument/2006/relationships/font" Target="fonts/JostExtraLight-boldItalic.fntdata"/><Relationship Id="rId52" Type="http://schemas.openxmlformats.org/officeDocument/2006/relationships/font" Target="fonts/JostExtra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d4408bda6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d4408bda6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En attendant le début</a:t>
            </a:r>
            <a:endParaRPr/>
          </a:p>
          <a:p>
            <a:pPr indent="0" lvl="0" marL="0" rtl="0" algn="l">
              <a:spcBef>
                <a:spcPts val="0"/>
              </a:spcBef>
              <a:spcAft>
                <a:spcPts val="0"/>
              </a:spcAft>
              <a:buClr>
                <a:schemeClr val="dk1"/>
              </a:buClr>
              <a:buSzPts val="1100"/>
              <a:buFont typeface="Arial"/>
              <a:buNone/>
            </a:pPr>
            <a:r>
              <a:rPr lang="fr">
                <a:solidFill>
                  <a:schemeClr val="dk1"/>
                </a:solidFill>
              </a:rPr>
              <a:t>donner les chevalets ou badges: prénom</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distribuer les supports: guide , feuilles blanches, stylos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r"/>
              <a:t>2min</a:t>
            </a:r>
            <a:endParaRPr/>
          </a:p>
          <a:p>
            <a:pPr indent="0" lvl="0" marL="0" rtl="0" algn="l">
              <a:spcBef>
                <a:spcPts val="0"/>
              </a:spcBef>
              <a:spcAft>
                <a:spcPts val="0"/>
              </a:spcAft>
              <a:buNone/>
            </a:pPr>
            <a:r>
              <a:rPr lang="fr"/>
              <a:t>présenter l’intervenant et la structure d’accueil (pharmacie ou labo)</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746a8ce5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0746a8ce5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savoir préparer une prise de médicament</a:t>
            </a:r>
            <a:endParaRPr/>
          </a:p>
          <a:p>
            <a:pPr indent="0" lvl="0" marL="0" rtl="0" algn="l">
              <a:spcBef>
                <a:spcPts val="0"/>
              </a:spcBef>
              <a:spcAft>
                <a:spcPts val="0"/>
              </a:spcAft>
              <a:buNone/>
            </a:pPr>
            <a:r>
              <a:rPr lang="fr"/>
              <a:t>découvrir les différentes formes pharmaceutiques</a:t>
            </a:r>
            <a:endParaRPr/>
          </a:p>
          <a:p>
            <a:pPr indent="0" lvl="0" marL="0" rtl="0" algn="l">
              <a:spcBef>
                <a:spcPts val="0"/>
              </a:spcBef>
              <a:spcAft>
                <a:spcPts val="0"/>
              </a:spcAft>
              <a:buNone/>
            </a:pPr>
            <a:r>
              <a:rPr lang="fr"/>
              <a:t>donner le matériel à chaque groupe ou mettre le matériel au milieu et chacun choisit</a:t>
            </a:r>
            <a:endParaRPr/>
          </a:p>
          <a:p>
            <a:pPr indent="0" lvl="0" marL="0" rtl="0" algn="l">
              <a:spcBef>
                <a:spcPts val="0"/>
              </a:spcBef>
              <a:spcAft>
                <a:spcPts val="0"/>
              </a:spcAft>
              <a:buNone/>
            </a:pPr>
            <a:r>
              <a:rPr lang="fr"/>
              <a:t>5’+5’ debrief</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119dae95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0119dae95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15 min</a:t>
            </a:r>
            <a:endParaRPr/>
          </a:p>
          <a:p>
            <a:pPr indent="0" lvl="0" marL="0" rtl="0" algn="l">
              <a:spcBef>
                <a:spcPts val="0"/>
              </a:spcBef>
              <a:spcAft>
                <a:spcPts val="0"/>
              </a:spcAft>
              <a:buNone/>
            </a:pPr>
            <a:r>
              <a:rPr lang="fr">
                <a:solidFill>
                  <a:schemeClr val="dk1"/>
                </a:solidFill>
              </a:rPr>
              <a:t>liaison: cible peau et muqueuse, </a:t>
            </a:r>
            <a:r>
              <a:rPr lang="fr">
                <a:solidFill>
                  <a:schemeClr val="dk1"/>
                </a:solidFill>
              </a:rPr>
              <a:t>donner la définition de muqueuse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fr"/>
              <a:t>savoir observer les symptômes et les rapprocher de la description du médicament</a:t>
            </a:r>
            <a:endParaRPr/>
          </a:p>
          <a:p>
            <a:pPr indent="0" lvl="0" marL="0" rtl="0" algn="l">
              <a:spcBef>
                <a:spcPts val="0"/>
              </a:spcBef>
              <a:spcAft>
                <a:spcPts val="0"/>
              </a:spcAft>
              <a:buNone/>
            </a:pPr>
            <a:r>
              <a:rPr lang="fr"/>
              <a:t>faire décrire </a:t>
            </a:r>
            <a:endParaRPr/>
          </a:p>
          <a:p>
            <a:pPr indent="0" lvl="0" marL="0" rtl="0" algn="l">
              <a:spcBef>
                <a:spcPts val="0"/>
              </a:spcBef>
              <a:spcAft>
                <a:spcPts val="0"/>
              </a:spcAft>
              <a:buNone/>
            </a:pPr>
            <a:r>
              <a:rPr lang="fr"/>
              <a:t>donner les cartes</a:t>
            </a:r>
            <a:endParaRPr/>
          </a:p>
          <a:p>
            <a:pPr indent="0" lvl="0" marL="0" rtl="0" algn="l">
              <a:spcBef>
                <a:spcPts val="0"/>
              </a:spcBef>
              <a:spcAft>
                <a:spcPts val="0"/>
              </a:spcAft>
              <a:buNone/>
            </a:pPr>
            <a:r>
              <a:rPr lang="fr"/>
              <a:t>comparer choisir</a:t>
            </a:r>
            <a:endParaRPr/>
          </a:p>
          <a:p>
            <a:pPr indent="0" lvl="0" marL="0" rtl="0" algn="l">
              <a:spcBef>
                <a:spcPts val="0"/>
              </a:spcBef>
              <a:spcAft>
                <a:spcPts val="0"/>
              </a:spcAft>
              <a:buNone/>
            </a:pPr>
            <a:r>
              <a:rPr lang="fr"/>
              <a:t>remplir le guide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Q subsidiaire: est ce qu’arnica aurait pu être utilisé?</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b6b79328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b6b79328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15 min</a:t>
            </a:r>
            <a:endParaRPr/>
          </a:p>
          <a:p>
            <a:pPr indent="0" lvl="0" marL="0" rtl="0" algn="l">
              <a:spcBef>
                <a:spcPts val="0"/>
              </a:spcBef>
              <a:spcAft>
                <a:spcPts val="0"/>
              </a:spcAft>
              <a:buNone/>
            </a:pPr>
            <a:r>
              <a:rPr lang="fr">
                <a:solidFill>
                  <a:schemeClr val="dk1"/>
                </a:solidFill>
              </a:rPr>
              <a:t>liaison: cible peau et muqueuse, donner la définition de muqueuse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fr"/>
              <a:t>savoir observer les symptômes et les rapprocher de la description du médicament</a:t>
            </a:r>
            <a:endParaRPr/>
          </a:p>
          <a:p>
            <a:pPr indent="0" lvl="0" marL="0" rtl="0" algn="l">
              <a:spcBef>
                <a:spcPts val="0"/>
              </a:spcBef>
              <a:spcAft>
                <a:spcPts val="0"/>
              </a:spcAft>
              <a:buNone/>
            </a:pPr>
            <a:r>
              <a:rPr lang="fr"/>
              <a:t>faire décrire </a:t>
            </a:r>
            <a:endParaRPr/>
          </a:p>
          <a:p>
            <a:pPr indent="0" lvl="0" marL="0" rtl="0" algn="l">
              <a:spcBef>
                <a:spcPts val="0"/>
              </a:spcBef>
              <a:spcAft>
                <a:spcPts val="0"/>
              </a:spcAft>
              <a:buNone/>
            </a:pPr>
            <a:r>
              <a:rPr lang="fr"/>
              <a:t>donner les cartes</a:t>
            </a:r>
            <a:endParaRPr/>
          </a:p>
          <a:p>
            <a:pPr indent="0" lvl="0" marL="0" rtl="0" algn="l">
              <a:spcBef>
                <a:spcPts val="0"/>
              </a:spcBef>
              <a:spcAft>
                <a:spcPts val="0"/>
              </a:spcAft>
              <a:buNone/>
            </a:pPr>
            <a:r>
              <a:rPr lang="fr"/>
              <a:t>comparer choisir</a:t>
            </a:r>
            <a:endParaRPr/>
          </a:p>
          <a:p>
            <a:pPr indent="0" lvl="0" marL="0" rtl="0" algn="l">
              <a:spcBef>
                <a:spcPts val="0"/>
              </a:spcBef>
              <a:spcAft>
                <a:spcPts val="0"/>
              </a:spcAft>
              <a:buNone/>
            </a:pPr>
            <a:r>
              <a:rPr lang="fr"/>
              <a:t>remplir le guide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Q subsidiaire: est ce qu’arnica aurait pu être utilisé?</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0119dae95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0119dae95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objectif: similitude</a:t>
            </a:r>
            <a:endParaRPr/>
          </a:p>
          <a:p>
            <a:pPr indent="0" lvl="0" marL="0" rtl="0" algn="l">
              <a:spcBef>
                <a:spcPts val="0"/>
              </a:spcBef>
              <a:spcAft>
                <a:spcPts val="0"/>
              </a:spcAft>
              <a:buNone/>
            </a:pPr>
            <a:r>
              <a:rPr lang="fr"/>
              <a:t>tout ce qui ressemble à </a:t>
            </a:r>
            <a:endParaRPr/>
          </a:p>
          <a:p>
            <a:pPr indent="0" lvl="0" marL="0" rtl="0" algn="l">
              <a:spcBef>
                <a:spcPts val="0"/>
              </a:spcBef>
              <a:spcAft>
                <a:spcPts val="0"/>
              </a:spcAft>
              <a:buNone/>
            </a:pPr>
            <a:r>
              <a:rPr lang="fr"/>
              <a:t>les possibilités de l’homéopathie</a:t>
            </a:r>
            <a:endParaRPr/>
          </a:p>
          <a:p>
            <a:pPr indent="0" lvl="0" marL="0" rtl="0" algn="l">
              <a:lnSpc>
                <a:spcPct val="105000"/>
              </a:lnSpc>
              <a:spcBef>
                <a:spcPts val="0"/>
              </a:spcBef>
              <a:spcAft>
                <a:spcPts val="0"/>
              </a:spcAft>
              <a:buNone/>
            </a:pPr>
            <a:r>
              <a:rPr lang="fr" sz="1600">
                <a:solidFill>
                  <a:srgbClr val="595959"/>
                </a:solidFill>
                <a:latin typeface="Lato"/>
                <a:ea typeface="Lato"/>
                <a:cs typeface="Lato"/>
                <a:sym typeface="Lato"/>
              </a:rPr>
              <a:t>piqûre, urticaire, panari, orgelet, chalazion, mal de gorge, nez bouché, opération, extraction dentaire…</a:t>
            </a:r>
            <a:endParaRPr sz="1600">
              <a:solidFill>
                <a:srgbClr val="595959"/>
              </a:solidFill>
              <a:latin typeface="Lato"/>
              <a:ea typeface="Lato"/>
              <a:cs typeface="Lato"/>
              <a:sym typeface="Lato"/>
            </a:endParaRPr>
          </a:p>
          <a:p>
            <a:pPr indent="0" lvl="0" marL="0" rtl="0" algn="l">
              <a:lnSpc>
                <a:spcPct val="105000"/>
              </a:lnSpc>
              <a:spcBef>
                <a:spcPts val="1200"/>
              </a:spcBef>
              <a:spcAft>
                <a:spcPts val="1200"/>
              </a:spcAft>
              <a:buClr>
                <a:schemeClr val="dk1"/>
              </a:buClr>
              <a:buSzPts val="1100"/>
              <a:buFont typeface="Arial"/>
              <a:buNone/>
            </a:pPr>
            <a:r>
              <a:rPr lang="fr" sz="1600">
                <a:solidFill>
                  <a:srgbClr val="595959"/>
                </a:solidFill>
                <a:latin typeface="Lato"/>
                <a:ea typeface="Lato"/>
                <a:cs typeface="Lato"/>
                <a:sym typeface="Lato"/>
              </a:rPr>
              <a:t>remplir le guide</a:t>
            </a:r>
            <a:endParaRPr sz="1600">
              <a:solidFill>
                <a:srgbClr val="595959"/>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d4408bda6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d4408bda6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objectif: similitude</a:t>
            </a:r>
            <a:endParaRPr/>
          </a:p>
          <a:p>
            <a:pPr indent="0" lvl="0" marL="0" rtl="0" algn="l">
              <a:spcBef>
                <a:spcPts val="0"/>
              </a:spcBef>
              <a:spcAft>
                <a:spcPts val="0"/>
              </a:spcAft>
              <a:buNone/>
            </a:pPr>
            <a:r>
              <a:rPr lang="fr"/>
              <a:t>tout ce qui ressemble à </a:t>
            </a:r>
            <a:endParaRPr/>
          </a:p>
          <a:p>
            <a:pPr indent="0" lvl="0" marL="0" rtl="0" algn="l">
              <a:spcBef>
                <a:spcPts val="0"/>
              </a:spcBef>
              <a:spcAft>
                <a:spcPts val="0"/>
              </a:spcAft>
              <a:buNone/>
            </a:pPr>
            <a:r>
              <a:rPr lang="fr"/>
              <a:t>les possibilités de l’homéopathie</a:t>
            </a:r>
            <a:endParaRPr/>
          </a:p>
          <a:p>
            <a:pPr indent="0" lvl="0" marL="0" rtl="0" algn="l">
              <a:lnSpc>
                <a:spcPct val="105000"/>
              </a:lnSpc>
              <a:spcBef>
                <a:spcPts val="0"/>
              </a:spcBef>
              <a:spcAft>
                <a:spcPts val="0"/>
              </a:spcAft>
              <a:buNone/>
            </a:pPr>
            <a:r>
              <a:rPr lang="fr" sz="1600">
                <a:solidFill>
                  <a:srgbClr val="595959"/>
                </a:solidFill>
                <a:latin typeface="Lato"/>
                <a:ea typeface="Lato"/>
                <a:cs typeface="Lato"/>
                <a:sym typeface="Lato"/>
              </a:rPr>
              <a:t>piqûre, urticaire, panari, orgelet, chalazion, mal de gorge, nez bouché, opération, extraction dentaire…</a:t>
            </a:r>
            <a:endParaRPr sz="1600">
              <a:solidFill>
                <a:srgbClr val="595959"/>
              </a:solidFill>
              <a:latin typeface="Lato"/>
              <a:ea typeface="Lato"/>
              <a:cs typeface="Lato"/>
              <a:sym typeface="Lato"/>
            </a:endParaRPr>
          </a:p>
          <a:p>
            <a:pPr indent="0" lvl="0" marL="0" rtl="0" algn="l">
              <a:lnSpc>
                <a:spcPct val="105000"/>
              </a:lnSpc>
              <a:spcBef>
                <a:spcPts val="1200"/>
              </a:spcBef>
              <a:spcAft>
                <a:spcPts val="1200"/>
              </a:spcAft>
              <a:buNone/>
            </a:pPr>
            <a:r>
              <a:rPr lang="fr" sz="1600">
                <a:solidFill>
                  <a:srgbClr val="595959"/>
                </a:solidFill>
                <a:latin typeface="Lato"/>
                <a:ea typeface="Lato"/>
                <a:cs typeface="Lato"/>
                <a:sym typeface="Lato"/>
              </a:rPr>
              <a:t>remplir le guide</a:t>
            </a:r>
            <a:endParaRPr sz="1600">
              <a:solidFill>
                <a:srgbClr val="595959"/>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119dae95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0119dae95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ơbjectif: utiliser un mélange</a:t>
            </a:r>
            <a:endParaRPr/>
          </a:p>
          <a:p>
            <a:pPr indent="0" lvl="0" marL="0" rtl="0" algn="l">
              <a:spcBef>
                <a:spcPts val="0"/>
              </a:spcBef>
              <a:spcAft>
                <a:spcPts val="0"/>
              </a:spcAft>
              <a:buNone/>
            </a:pPr>
            <a:r>
              <a:rPr lang="fr"/>
              <a:t>découvrir que 1 maladie  = plusieurs symptômes</a:t>
            </a:r>
            <a:endParaRPr/>
          </a:p>
          <a:p>
            <a:pPr indent="0" lvl="0" marL="0" rtl="0" algn="l">
              <a:spcBef>
                <a:spcPts val="0"/>
              </a:spcBef>
              <a:spcAft>
                <a:spcPts val="0"/>
              </a:spcAft>
              <a:buNone/>
            </a:pPr>
            <a:r>
              <a:rPr lang="fr"/>
              <a:t>distinguer les médicaments par la modalité</a:t>
            </a:r>
            <a:endParaRPr/>
          </a:p>
          <a:p>
            <a:pPr indent="0" lvl="0" marL="0" rtl="0" algn="l">
              <a:spcBef>
                <a:spcPts val="0"/>
              </a:spcBef>
              <a:spcAft>
                <a:spcPts val="0"/>
              </a:spcAft>
              <a:buNone/>
            </a:pPr>
            <a:r>
              <a:rPr lang="fr"/>
              <a:t>présenter aloe comme un composé, distribuer les cartes de jeu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119dae95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0119dae95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distribuer les cartes nux et ipeca</a:t>
            </a:r>
            <a:endParaRPr/>
          </a:p>
          <a:p>
            <a:pPr indent="0" lvl="0" marL="0" rtl="0" algn="l">
              <a:spcBef>
                <a:spcPts val="0"/>
              </a:spcBef>
              <a:spcAft>
                <a:spcPts val="0"/>
              </a:spcAft>
              <a:buNone/>
            </a:pPr>
            <a:r>
              <a:rPr lang="fr"/>
              <a:t>comment distinguer les deux? modalités inverses</a:t>
            </a:r>
            <a:endParaRPr/>
          </a:p>
          <a:p>
            <a:pPr indent="0" lvl="0" marL="0" rtl="0" algn="l">
              <a:spcBef>
                <a:spcPts val="0"/>
              </a:spcBef>
              <a:spcAft>
                <a:spcPts val="0"/>
              </a:spcAft>
              <a:buNone/>
            </a:pPr>
            <a:r>
              <a:rPr lang="fr"/>
              <a:t>autre exemple dans les composants d’aloe?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0119dae95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0119dae95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2min</a:t>
            </a:r>
            <a:endParaRPr/>
          </a:p>
          <a:p>
            <a:pPr indent="0" lvl="0" marL="0" rtl="0" algn="l">
              <a:lnSpc>
                <a:spcPct val="115000"/>
              </a:lnSpc>
              <a:spcBef>
                <a:spcPts val="0"/>
              </a:spcBef>
              <a:spcAft>
                <a:spcPts val="0"/>
              </a:spcAft>
              <a:buClr>
                <a:schemeClr val="dk1"/>
              </a:buClr>
              <a:buSzPts val="1100"/>
              <a:buFont typeface="Arial"/>
              <a:buNone/>
            </a:pPr>
            <a:r>
              <a:rPr lang="fr" sz="1800">
                <a:solidFill>
                  <a:srgbClr val="595959"/>
                </a:solidFill>
              </a:rPr>
              <a:t>remplir le guide</a:t>
            </a:r>
            <a:endParaRPr/>
          </a:p>
          <a:p>
            <a:pPr indent="0" lvl="0" marL="0" rtl="0" algn="l">
              <a:spcBef>
                <a:spcPts val="1200"/>
              </a:spcBef>
              <a:spcAft>
                <a:spcPts val="0"/>
              </a:spcAft>
              <a:buNone/>
            </a:pPr>
            <a:r>
              <a:rPr lang="fr"/>
              <a:t>rappel apis belladonna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66f912de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66f912de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10min</a:t>
            </a:r>
            <a:endParaRPr/>
          </a:p>
          <a:p>
            <a:pPr indent="0" lvl="0" marL="0" rtl="0" algn="l">
              <a:lnSpc>
                <a:spcPct val="115000"/>
              </a:lnSpc>
              <a:spcBef>
                <a:spcPts val="0"/>
              </a:spcBef>
              <a:spcAft>
                <a:spcPts val="0"/>
              </a:spcAft>
              <a:buClr>
                <a:schemeClr val="dk1"/>
              </a:buClr>
              <a:buSzPts val="1100"/>
              <a:buFont typeface="Arial"/>
              <a:buNone/>
            </a:pPr>
            <a:r>
              <a:rPr lang="fr" sz="1800">
                <a:solidFill>
                  <a:srgbClr val="595959"/>
                </a:solidFill>
              </a:rPr>
              <a:t>remplir le guide</a:t>
            </a:r>
            <a:endParaRPr/>
          </a:p>
          <a:p>
            <a:pPr indent="0" lvl="0" marL="0" rtl="0" algn="l">
              <a:spcBef>
                <a:spcPts val="1200"/>
              </a:spcBef>
              <a:spcAft>
                <a:spcPts val="0"/>
              </a:spcAft>
              <a:buNone/>
            </a:pPr>
            <a:r>
              <a:rPr lang="fr"/>
              <a:t>faire décrire le début du rhume</a:t>
            </a:r>
            <a:endParaRPr/>
          </a:p>
          <a:p>
            <a:pPr indent="0" lvl="0" marL="0" rtl="0" algn="l">
              <a:spcBef>
                <a:spcPts val="0"/>
              </a:spcBef>
              <a:spcAft>
                <a:spcPts val="0"/>
              </a:spcAft>
              <a:buNone/>
            </a:pPr>
            <a:r>
              <a:rPr lang="fr"/>
              <a:t>déjà vu Apis</a:t>
            </a:r>
            <a:endParaRPr/>
          </a:p>
          <a:p>
            <a:pPr indent="0" lvl="0" marL="0" rtl="0" algn="l">
              <a:spcBef>
                <a:spcPts val="0"/>
              </a:spcBef>
              <a:spcAft>
                <a:spcPts val="0"/>
              </a:spcAft>
              <a:buNone/>
            </a:pPr>
            <a:r>
              <a:rPr lang="fr"/>
              <a:t>exposé </a:t>
            </a:r>
            <a:endParaRPr/>
          </a:p>
          <a:p>
            <a:pPr indent="0" lvl="0" marL="0" rtl="0" algn="l">
              <a:spcBef>
                <a:spcPts val="0"/>
              </a:spcBef>
              <a:spcAft>
                <a:spcPts val="0"/>
              </a:spcAft>
              <a:buNone/>
            </a:pPr>
            <a:r>
              <a:rPr lang="fr"/>
              <a:t>préciser: début de rhume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119dae95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119dae95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5min</a:t>
            </a:r>
            <a:endParaRPr/>
          </a:p>
          <a:p>
            <a:pPr indent="0" lvl="0" marL="0" rtl="0" algn="l">
              <a:spcBef>
                <a:spcPts val="0"/>
              </a:spcBef>
              <a:spcAft>
                <a:spcPts val="0"/>
              </a:spcAft>
              <a:buNone/>
            </a:pPr>
            <a:r>
              <a:rPr lang="fr"/>
              <a:t>objectif;: application composé</a:t>
            </a:r>
            <a:endParaRPr/>
          </a:p>
          <a:p>
            <a:pPr indent="0" lvl="0" marL="0" rtl="0" algn="l">
              <a:spcBef>
                <a:spcPts val="0"/>
              </a:spcBef>
              <a:spcAft>
                <a:spcPts val="0"/>
              </a:spcAft>
              <a:buNone/>
            </a:pPr>
            <a:r>
              <a:rPr lang="fr"/>
              <a:t>réutiliser un med connu </a:t>
            </a:r>
            <a:endParaRPr/>
          </a:p>
          <a:p>
            <a:pPr indent="0" lvl="0" marL="0" rtl="0" algn="l">
              <a:spcBef>
                <a:spcPts val="0"/>
              </a:spcBef>
              <a:spcAft>
                <a:spcPts val="0"/>
              </a:spcAft>
              <a:buNone/>
            </a:pPr>
            <a:r>
              <a:rPr lang="fr"/>
              <a:t>comprendre l’intérêt de la consultation en homéo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119dae9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119dae9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3 min</a:t>
            </a:r>
            <a:endParaRPr/>
          </a:p>
          <a:p>
            <a:pPr indent="0" lvl="0" marL="0" rtl="0" algn="l">
              <a:spcBef>
                <a:spcPts val="600"/>
              </a:spcBef>
              <a:spcAft>
                <a:spcPts val="0"/>
              </a:spcAft>
              <a:buNone/>
            </a:pPr>
            <a:r>
              <a:rPr lang="fr" sz="1000">
                <a:solidFill>
                  <a:schemeClr val="dk1"/>
                </a:solidFill>
              </a:rPr>
              <a:t>Connaître objectifs : diapo</a:t>
            </a:r>
            <a:endParaRPr sz="1000">
              <a:solidFill>
                <a:schemeClr val="dk1"/>
              </a:solidFill>
            </a:endParaRPr>
          </a:p>
          <a:p>
            <a:pPr indent="0" lvl="0" marL="0" rtl="0" algn="l">
              <a:spcBef>
                <a:spcPts val="600"/>
              </a:spcBef>
              <a:spcAft>
                <a:spcPts val="0"/>
              </a:spcAft>
              <a:buNone/>
            </a:pPr>
            <a:r>
              <a:rPr lang="fr" sz="1000">
                <a:solidFill>
                  <a:schemeClr val="dk1"/>
                </a:solidFill>
              </a:rPr>
              <a:t>programme: à construire ensemble </a:t>
            </a:r>
            <a:endParaRPr sz="1000">
              <a:solidFill>
                <a:schemeClr val="dk1"/>
              </a:solidFill>
            </a:endParaRPr>
          </a:p>
          <a:p>
            <a:pPr indent="0" lvl="0" marL="0" rtl="0" algn="l">
              <a:spcBef>
                <a:spcPts val="600"/>
              </a:spcBef>
              <a:spcAft>
                <a:spcPts val="0"/>
              </a:spcAft>
              <a:buNone/>
            </a:pPr>
            <a:r>
              <a:rPr lang="fr" sz="1000">
                <a:solidFill>
                  <a:schemeClr val="dk1"/>
                </a:solidFill>
              </a:rPr>
              <a:t>méthode pédagogique: exposés, jeux, guide, trousse</a:t>
            </a:r>
            <a:endParaRPr sz="1000">
              <a:solidFill>
                <a:schemeClr val="dk1"/>
              </a:solidFill>
            </a:endParaRPr>
          </a:p>
          <a:p>
            <a:pPr indent="0" lvl="0" marL="0" rtl="0" algn="l">
              <a:spcBef>
                <a:spcPts val="60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règles du jeu: tel, horaires, paiement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119dae95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0119dae95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activité applicative</a:t>
            </a:r>
            <a:endParaRPr/>
          </a:p>
          <a:p>
            <a:pPr indent="0" lvl="0" marL="0" rtl="0" algn="l">
              <a:spcBef>
                <a:spcPts val="0"/>
              </a:spcBef>
              <a:spcAft>
                <a:spcPts val="0"/>
              </a:spcAft>
              <a:buNone/>
            </a:pPr>
            <a:r>
              <a:rPr lang="fr"/>
              <a:t>utiliser les médicaments connus</a:t>
            </a:r>
            <a:endParaRPr/>
          </a:p>
          <a:p>
            <a:pPr indent="0" lvl="0" marL="0" rtl="0" algn="l">
              <a:spcBef>
                <a:spcPts val="0"/>
              </a:spcBef>
              <a:spcAft>
                <a:spcPts val="0"/>
              </a:spcAft>
              <a:buNone/>
            </a:pPr>
            <a:r>
              <a:rPr lang="fr"/>
              <a:t>réunir les cartes médicaments</a:t>
            </a:r>
            <a:endParaRPr/>
          </a:p>
          <a:p>
            <a:pPr indent="0" lvl="0" marL="0" rtl="0" algn="l">
              <a:spcBef>
                <a:spcPts val="0"/>
              </a:spcBef>
              <a:spcAft>
                <a:spcPts val="0"/>
              </a:spcAft>
              <a:buNone/>
            </a:pPr>
            <a:r>
              <a:rPr lang="fr"/>
              <a:t>trouver le médicament adapté pour les indications du guide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746a8ce5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0746a8ce5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activité applicative</a:t>
            </a:r>
            <a:endParaRPr/>
          </a:p>
          <a:p>
            <a:pPr indent="0" lvl="0" marL="0" rtl="0" algn="l">
              <a:spcBef>
                <a:spcPts val="0"/>
              </a:spcBef>
              <a:spcAft>
                <a:spcPts val="0"/>
              </a:spcAft>
              <a:buNone/>
            </a:pPr>
            <a:r>
              <a:rPr lang="fr"/>
              <a:t>utiliser les médicaments connus</a:t>
            </a:r>
            <a:endParaRPr/>
          </a:p>
          <a:p>
            <a:pPr indent="0" lvl="0" marL="0" rtl="0" algn="l">
              <a:spcBef>
                <a:spcPts val="0"/>
              </a:spcBef>
              <a:spcAft>
                <a:spcPts val="0"/>
              </a:spcAft>
              <a:buNone/>
            </a:pPr>
            <a:r>
              <a:rPr lang="fr"/>
              <a:t>réunir les cartes médicaments</a:t>
            </a:r>
            <a:endParaRPr/>
          </a:p>
          <a:p>
            <a:pPr indent="0" lvl="0" marL="0" rtl="0" algn="l">
              <a:spcBef>
                <a:spcPts val="0"/>
              </a:spcBef>
              <a:spcAft>
                <a:spcPts val="0"/>
              </a:spcAft>
              <a:buNone/>
            </a:pPr>
            <a:r>
              <a:rPr lang="fr"/>
              <a:t>trouver le médicament adapté pour les indications du guide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b6b79328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b6b79328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activité applicative</a:t>
            </a:r>
            <a:endParaRPr/>
          </a:p>
          <a:p>
            <a:pPr indent="0" lvl="0" marL="0" rtl="0" algn="l">
              <a:spcBef>
                <a:spcPts val="0"/>
              </a:spcBef>
              <a:spcAft>
                <a:spcPts val="0"/>
              </a:spcAft>
              <a:buNone/>
            </a:pPr>
            <a:r>
              <a:rPr lang="fr"/>
              <a:t>utiliser les médicaments connus</a:t>
            </a:r>
            <a:endParaRPr/>
          </a:p>
          <a:p>
            <a:pPr indent="0" lvl="0" marL="0" rtl="0" algn="l">
              <a:spcBef>
                <a:spcPts val="0"/>
              </a:spcBef>
              <a:spcAft>
                <a:spcPts val="0"/>
              </a:spcAft>
              <a:buNone/>
            </a:pPr>
            <a:r>
              <a:rPr lang="fr"/>
              <a:t>réunir les cartes médicaments</a:t>
            </a:r>
            <a:endParaRPr/>
          </a:p>
          <a:p>
            <a:pPr indent="0" lvl="0" marL="0" rtl="0" algn="l">
              <a:spcBef>
                <a:spcPts val="0"/>
              </a:spcBef>
              <a:spcAft>
                <a:spcPts val="0"/>
              </a:spcAft>
              <a:buNone/>
            </a:pPr>
            <a:r>
              <a:rPr lang="fr"/>
              <a:t>trouver le médicament adapté pour les indications du guide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d4408bda6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d4408bda6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En attendant le début</a:t>
            </a:r>
            <a:endParaRPr/>
          </a:p>
          <a:p>
            <a:pPr indent="0" lvl="0" marL="0" rtl="0" algn="l">
              <a:spcBef>
                <a:spcPts val="0"/>
              </a:spcBef>
              <a:spcAft>
                <a:spcPts val="0"/>
              </a:spcAft>
              <a:buClr>
                <a:schemeClr val="dk1"/>
              </a:buClr>
              <a:buSzPts val="1100"/>
              <a:buFont typeface="Arial"/>
              <a:buNone/>
            </a:pPr>
            <a:r>
              <a:rPr lang="fr">
                <a:solidFill>
                  <a:schemeClr val="dk1"/>
                </a:solidFill>
              </a:rPr>
              <a:t>donner les chevalets ou badges: prénom</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distribuer les supports: guide , feuilles blanches, stylos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r"/>
              <a:t>2min</a:t>
            </a:r>
            <a:endParaRPr/>
          </a:p>
          <a:p>
            <a:pPr indent="0" lvl="0" marL="0" rtl="0" algn="l">
              <a:spcBef>
                <a:spcPts val="0"/>
              </a:spcBef>
              <a:spcAft>
                <a:spcPts val="0"/>
              </a:spcAft>
              <a:buNone/>
            </a:pPr>
            <a:r>
              <a:rPr lang="fr"/>
              <a:t>présenter l’intervenant et la structure d’accueil (pharmacie ou labo)</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119dae9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119dae9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10 min</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119dae95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119dae95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15min</a:t>
            </a:r>
            <a:endParaRPr/>
          </a:p>
          <a:p>
            <a:pPr indent="0" lvl="0" marL="0" rtl="0" algn="l">
              <a:spcBef>
                <a:spcPts val="0"/>
              </a:spcBef>
              <a:spcAft>
                <a:spcPts val="0"/>
              </a:spcAft>
              <a:buNone/>
            </a:pPr>
            <a:r>
              <a:rPr lang="fr"/>
              <a:t>connaître le champ d’action des patients en automédication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conclusion: pour soigner ces bobos nous allons utiliser 10 médicaments différents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119dae95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119dae95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fr"/>
              <a:t>Ne nécessite pas (encore) d’avis médical = automédication</a:t>
            </a:r>
            <a:endParaRPr/>
          </a:p>
          <a:p>
            <a:pPr indent="0" lvl="0" marL="0" rtl="0" algn="l">
              <a:spcBef>
                <a:spcPts val="0"/>
              </a:spcBef>
              <a:spcAft>
                <a:spcPts val="0"/>
              </a:spcAft>
              <a:buNone/>
            </a:pPr>
            <a:r>
              <a:rPr lang="fr"/>
              <a:t>Nécessite un avis médical = maison médicale de garde/ sos médecin</a:t>
            </a:r>
            <a:endParaRPr/>
          </a:p>
          <a:p>
            <a:pPr indent="0" lvl="0" marL="0" rtl="0" algn="l">
              <a:spcBef>
                <a:spcPts val="0"/>
              </a:spcBef>
              <a:spcAft>
                <a:spcPts val="0"/>
              </a:spcAft>
              <a:buNone/>
            </a:pPr>
            <a:r>
              <a:rPr lang="fr"/>
              <a:t>Urgent = 15</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traumatismes, brûlures, piqûres d’insecte, urticaire, allergie, </a:t>
            </a:r>
            <a:r>
              <a:rPr b="1" lang="fr"/>
              <a:t>Diarrhée, vomissements, mal de ventre, </a:t>
            </a:r>
            <a:r>
              <a:rPr lang="fr"/>
              <a:t>indigestion, </a:t>
            </a:r>
            <a:r>
              <a:rPr b="1" lang="fr"/>
              <a:t>nez bouché, nez qui coule, </a:t>
            </a:r>
            <a:r>
              <a:rPr lang="fr"/>
              <a:t>mal de gorge, </a:t>
            </a:r>
            <a:r>
              <a:rPr b="1" lang="fr"/>
              <a:t>toux, mal de tête, mal de dos, mal de dent, sciatique, fièvre</a:t>
            </a:r>
            <a:endParaRPr b="1"/>
          </a:p>
          <a:p>
            <a:pPr indent="0" lvl="0" marL="0" rtl="0" algn="l">
              <a:spcBef>
                <a:spcPts val="0"/>
              </a:spcBef>
              <a:spcAft>
                <a:spcPts val="0"/>
              </a:spcAft>
              <a:buNone/>
            </a:pPr>
            <a:r>
              <a:t/>
            </a:r>
            <a:endParaRPr/>
          </a:p>
          <a:p>
            <a:pPr indent="0" lvl="0" marL="0" rtl="0" algn="l">
              <a:spcBef>
                <a:spcPts val="0"/>
              </a:spcBef>
              <a:spcAft>
                <a:spcPts val="0"/>
              </a:spcAft>
              <a:buNone/>
            </a:pPr>
            <a:r>
              <a:rPr lang="fr"/>
              <a:t>constipation, jambes lourdes, acné, herpès, cystite, migraine, brûlures d’estomac</a:t>
            </a:r>
            <a:endParaRPr/>
          </a:p>
          <a:p>
            <a:pPr indent="0" lvl="0" marL="0" rtl="0" algn="l">
              <a:spcBef>
                <a:spcPts val="0"/>
              </a:spcBef>
              <a:spcAft>
                <a:spcPts val="0"/>
              </a:spcAft>
              <a:buNone/>
            </a:pPr>
            <a:r>
              <a:rPr lang="fr"/>
              <a:t>…</a:t>
            </a:r>
            <a:endParaRPr/>
          </a:p>
          <a:p>
            <a:pPr indent="0" lvl="0" marL="0" rtl="0" algn="l">
              <a:spcBef>
                <a:spcPts val="0"/>
              </a:spcBef>
              <a:spcAft>
                <a:spcPts val="0"/>
              </a:spcAft>
              <a:buNone/>
            </a:pPr>
            <a:r>
              <a:rPr lang="fr"/>
              <a:t>fièvre très élevée, gastro avec fièvre, gastro chez bébé, brûlure étendue ou au visage, diarrhée avec du sang, mal de tête avec raideur de la nuque, mal de dos et difficultés urinaires,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écrire une définition de l’automédication sur le guide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367a0446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d367a0446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noter au paper ou sur la diapo</a:t>
            </a:r>
            <a:endParaRPr/>
          </a:p>
          <a:p>
            <a:pPr indent="0" lvl="0" marL="0" rtl="0" algn="l">
              <a:spcBef>
                <a:spcPts val="0"/>
              </a:spcBef>
              <a:spcAft>
                <a:spcPts val="0"/>
              </a:spcAft>
              <a:buNone/>
            </a:pPr>
            <a:r>
              <a:rPr lang="fr">
                <a:solidFill>
                  <a:schemeClr val="dk1"/>
                </a:solidFill>
              </a:rPr>
              <a:t>5min</a:t>
            </a:r>
            <a:endParaRPr>
              <a:solidFill>
                <a:schemeClr val="dk1"/>
              </a:solidFill>
            </a:endParaRPr>
          </a:p>
          <a:p>
            <a:pPr indent="0" lvl="0" marL="0" rtl="0" algn="l">
              <a:spcBef>
                <a:spcPts val="0"/>
              </a:spcBef>
              <a:spcAft>
                <a:spcPts val="0"/>
              </a:spcAft>
              <a:buNone/>
            </a:pPr>
            <a:r>
              <a:rPr lang="fr">
                <a:solidFill>
                  <a:schemeClr val="dk1"/>
                </a:solidFill>
              </a:rPr>
              <a:t>Objectif: découvrir arnica</a:t>
            </a:r>
            <a:endParaRPr>
              <a:solidFill>
                <a:schemeClr val="dk1"/>
              </a:solidFill>
            </a:endParaRPr>
          </a:p>
          <a:p>
            <a:pPr indent="0" lvl="0" marL="0" rtl="0" algn="l">
              <a:spcBef>
                <a:spcPts val="0"/>
              </a:spcBef>
              <a:spcAft>
                <a:spcPts val="0"/>
              </a:spcAft>
              <a:buNone/>
            </a:pPr>
            <a:r>
              <a:rPr lang="fr">
                <a:solidFill>
                  <a:schemeClr val="dk1"/>
                </a:solidFill>
              </a:rPr>
              <a:t>A la cantonade: ARNICA à quoi ça sert? noter au paper si besoin, regrouper (tissu cible, visuel, sensation, modalite, suite 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Faire remarquer: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-tissus cible muscle capillaire</a:t>
            </a:r>
            <a:endParaRPr>
              <a:solidFill>
                <a:schemeClr val="dk1"/>
              </a:solidFill>
            </a:endParaRPr>
          </a:p>
          <a:p>
            <a:pPr indent="0" lvl="0" marL="0" rtl="0" algn="l">
              <a:spcBef>
                <a:spcPts val="0"/>
              </a:spcBef>
              <a:spcAft>
                <a:spcPts val="0"/>
              </a:spcAft>
              <a:buNone/>
            </a:pPr>
            <a:r>
              <a:rPr lang="fr">
                <a:solidFill>
                  <a:schemeClr val="dk1"/>
                </a:solidFill>
              </a:rPr>
              <a:t>-visuel</a:t>
            </a:r>
            <a:endParaRPr>
              <a:solidFill>
                <a:schemeClr val="dk1"/>
              </a:solidFill>
            </a:endParaRPr>
          </a:p>
          <a:p>
            <a:pPr indent="0" lvl="0" marL="0" rtl="0" algn="l">
              <a:spcBef>
                <a:spcPts val="0"/>
              </a:spcBef>
              <a:spcAft>
                <a:spcPts val="0"/>
              </a:spcAft>
              <a:buNone/>
            </a:pPr>
            <a:r>
              <a:rPr lang="fr">
                <a:solidFill>
                  <a:schemeClr val="dk1"/>
                </a:solidFill>
              </a:rPr>
              <a:t>- courbatures</a:t>
            </a:r>
            <a:endParaRPr>
              <a:solidFill>
                <a:schemeClr val="dk1"/>
              </a:solidFill>
            </a:endParaRPr>
          </a:p>
          <a:p>
            <a:pPr indent="0" lvl="0" marL="0" rtl="0" algn="l">
              <a:spcBef>
                <a:spcPts val="0"/>
              </a:spcBef>
              <a:spcAft>
                <a:spcPts val="0"/>
              </a:spcAft>
              <a:buNone/>
            </a:pPr>
            <a:r>
              <a:rPr lang="fr">
                <a:solidFill>
                  <a:schemeClr val="dk1"/>
                </a:solidFill>
              </a:rPr>
              <a:t>- agg/ toucher</a:t>
            </a:r>
            <a:endParaRPr>
              <a:solidFill>
                <a:schemeClr val="dk1"/>
              </a:solidFill>
            </a:endParaRPr>
          </a:p>
          <a:p>
            <a:pPr indent="0" lvl="0" marL="0" rtl="0" algn="l">
              <a:spcBef>
                <a:spcPts val="0"/>
              </a:spcBef>
              <a:spcAft>
                <a:spcPts val="0"/>
              </a:spcAft>
              <a:buNone/>
            </a:pPr>
            <a:r>
              <a:rPr lang="fr">
                <a:solidFill>
                  <a:schemeClr val="dk1"/>
                </a:solidFill>
              </a:rPr>
              <a:t>- suite de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toutes ces caractéristiques sont celles d’Arnica et seulement arnica</a:t>
            </a:r>
            <a:endParaRPr>
              <a:solidFill>
                <a:schemeClr val="dk1"/>
              </a:solidFill>
            </a:endParaRPr>
          </a:p>
          <a:p>
            <a:pPr indent="0" lvl="0" marL="0" rtl="0" algn="l">
              <a:spcBef>
                <a:spcPts val="0"/>
              </a:spcBef>
              <a:spcAft>
                <a:spcPts val="0"/>
              </a:spcAft>
              <a:buNone/>
            </a:pPr>
            <a:r>
              <a:rPr lang="fr">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si question: trauma psy si et seulement si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119dae95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0119dae95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Objectif: comprendre que les symptômes du malade  doivent correspondre aux symptômes inscrits sur la carte médicament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PAPER</a:t>
            </a:r>
            <a:endParaRPr>
              <a:solidFill>
                <a:schemeClr val="dk1"/>
              </a:solidFill>
            </a:endParaRPr>
          </a:p>
          <a:p>
            <a:pPr indent="0" lvl="0" marL="0" rtl="0" algn="l">
              <a:spcBef>
                <a:spcPts val="0"/>
              </a:spcBef>
              <a:spcAft>
                <a:spcPts val="0"/>
              </a:spcAft>
              <a:buNone/>
            </a:pPr>
            <a:r>
              <a:rPr lang="fr">
                <a:solidFill>
                  <a:schemeClr val="dk1"/>
                </a:solidFill>
              </a:rPr>
              <a:t>distinguer deux médicaments de traumatisme arnica/hypéricum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Suite de + tissu cible: trauma + muscles/capillaires = arnica</a:t>
            </a:r>
            <a:endParaRPr>
              <a:solidFill>
                <a:schemeClr val="dk1"/>
              </a:solidFill>
            </a:endParaRPr>
          </a:p>
          <a:p>
            <a:pPr indent="0" lvl="0" marL="0" rtl="0" algn="l">
              <a:lnSpc>
                <a:spcPct val="115000"/>
              </a:lnSpc>
              <a:spcBef>
                <a:spcPts val="0"/>
              </a:spcBef>
              <a:spcAft>
                <a:spcPts val="0"/>
              </a:spcAft>
              <a:buNone/>
            </a:pPr>
            <a:r>
              <a:rPr lang="fr">
                <a:solidFill>
                  <a:schemeClr val="dk1"/>
                </a:solidFill>
              </a:rPr>
              <a:t>			trauma + nerf = hypericum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400">
                <a:solidFill>
                  <a:srgbClr val="595959"/>
                </a:solidFill>
              </a:rPr>
              <a:t>Compléter le guide</a:t>
            </a:r>
            <a:endParaRPr sz="14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119dae95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119dae95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15min</a:t>
            </a:r>
            <a:endParaRPr/>
          </a:p>
          <a:p>
            <a:pPr indent="0" lvl="0" marL="0" rtl="0" algn="l">
              <a:spcBef>
                <a:spcPts val="0"/>
              </a:spcBef>
              <a:spcAft>
                <a:spcPts val="0"/>
              </a:spcAft>
              <a:buNone/>
            </a:pPr>
            <a:r>
              <a:rPr lang="fr"/>
              <a:t>connaître les règles de posologie</a:t>
            </a:r>
            <a:endParaRPr/>
          </a:p>
          <a:p>
            <a:pPr indent="0" lvl="0" marL="0" rtl="0" algn="l">
              <a:spcBef>
                <a:spcPts val="0"/>
              </a:spcBef>
              <a:spcAft>
                <a:spcPts val="0"/>
              </a:spcAft>
              <a:buNone/>
            </a:pPr>
            <a:r>
              <a:rPr lang="fr"/>
              <a:t>à la cantonade comment faites vous?</a:t>
            </a:r>
            <a:endParaRPr/>
          </a:p>
          <a:p>
            <a:pPr indent="0" lvl="0" marL="0" rtl="0" algn="l">
              <a:spcBef>
                <a:spcPts val="0"/>
              </a:spcBef>
              <a:spcAft>
                <a:spcPts val="0"/>
              </a:spcAft>
              <a:buNone/>
            </a:pPr>
            <a:r>
              <a:rPr lang="fr"/>
              <a:t>valider</a:t>
            </a:r>
            <a:endParaRPr/>
          </a:p>
          <a:p>
            <a:pPr indent="0" lvl="0" marL="0" rtl="0" algn="l">
              <a:spcBef>
                <a:spcPts val="0"/>
              </a:spcBef>
              <a:spcAft>
                <a:spcPts val="0"/>
              </a:spcAft>
              <a:buNone/>
            </a:pPr>
            <a:r>
              <a:rPr lang="fr"/>
              <a:t>remplir le guide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119dae95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0119dae95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savoir préparer une prise de médicament</a:t>
            </a:r>
            <a:endParaRPr/>
          </a:p>
          <a:p>
            <a:pPr indent="0" lvl="0" marL="0" rtl="0" algn="l">
              <a:spcBef>
                <a:spcPts val="0"/>
              </a:spcBef>
              <a:spcAft>
                <a:spcPts val="0"/>
              </a:spcAft>
              <a:buNone/>
            </a:pPr>
            <a:r>
              <a:rPr lang="fr"/>
              <a:t>découvrir les différentes formes pharmaceutiques</a:t>
            </a:r>
            <a:endParaRPr/>
          </a:p>
          <a:p>
            <a:pPr indent="0" lvl="0" marL="0" rtl="0" algn="l">
              <a:spcBef>
                <a:spcPts val="0"/>
              </a:spcBef>
              <a:spcAft>
                <a:spcPts val="0"/>
              </a:spcAft>
              <a:buNone/>
            </a:pPr>
            <a:r>
              <a:rPr lang="fr"/>
              <a:t>donner le matériel à chaque groupe ou mettre le matériel au milieu et chacun choisit</a:t>
            </a:r>
            <a:endParaRPr/>
          </a:p>
          <a:p>
            <a:pPr indent="0" lvl="0" marL="0" rtl="0" algn="l">
              <a:spcBef>
                <a:spcPts val="0"/>
              </a:spcBef>
              <a:spcAft>
                <a:spcPts val="0"/>
              </a:spcAft>
              <a:buNone/>
            </a:pPr>
            <a:r>
              <a:rPr lang="fr"/>
              <a:t>5’+5’ debrief</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
        <p:nvSpPr>
          <p:cNvPr id="9" name="Google Shape;9;p1"/>
          <p:cNvSpPr txBox="1"/>
          <p:nvPr/>
        </p:nvSpPr>
        <p:spPr>
          <a:xfrm>
            <a:off x="128600" y="4801250"/>
            <a:ext cx="4113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solidFill>
                  <a:schemeClr val="dk1"/>
                </a:solidFill>
                <a:latin typeface="Lato"/>
                <a:ea typeface="Lato"/>
                <a:cs typeface="Lato"/>
                <a:sym typeface="Lato"/>
              </a:rPr>
              <a:t>HomeoFacile.com 2025- droits réservés: modifications interdites</a:t>
            </a:r>
            <a:endParaRPr sz="1000">
              <a:solidFill>
                <a:schemeClr val="dk1"/>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9.png"/><Relationship Id="rId10" Type="http://schemas.openxmlformats.org/officeDocument/2006/relationships/image" Target="../media/image2.png"/><Relationship Id="rId9"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4.png"/><Relationship Id="rId8"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6.jpg"/><Relationship Id="rId9" Type="http://schemas.openxmlformats.org/officeDocument/2006/relationships/image" Target="../media/image13.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6.jpg"/><Relationship Id="rId9" Type="http://schemas.openxmlformats.org/officeDocument/2006/relationships/image" Target="../media/image13.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p:nvPr/>
        </p:nvSpPr>
        <p:spPr>
          <a:xfrm>
            <a:off x="11150" y="4615125"/>
            <a:ext cx="3994800" cy="792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ph type="ctrTitle"/>
          </p:nvPr>
        </p:nvSpPr>
        <p:spPr>
          <a:xfrm>
            <a:off x="311708" y="10493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sz="5000">
                <a:solidFill>
                  <a:srgbClr val="EF018B"/>
                </a:solidFill>
                <a:latin typeface="Jost"/>
                <a:ea typeface="Jost"/>
                <a:cs typeface="Jost"/>
                <a:sym typeface="Jost"/>
              </a:rPr>
              <a:t>LA TROUSSE DU</a:t>
            </a:r>
            <a:endParaRPr sz="5000">
              <a:solidFill>
                <a:srgbClr val="EF018B"/>
              </a:solidFill>
              <a:latin typeface="Jost"/>
              <a:ea typeface="Jost"/>
              <a:cs typeface="Jost"/>
              <a:sym typeface="Jost"/>
            </a:endParaRPr>
          </a:p>
          <a:p>
            <a:pPr indent="0" lvl="0" marL="0" rtl="0" algn="ctr">
              <a:spcBef>
                <a:spcPts val="0"/>
              </a:spcBef>
              <a:spcAft>
                <a:spcPts val="0"/>
              </a:spcAft>
              <a:buNone/>
            </a:pPr>
            <a:r>
              <a:rPr lang="fr" sz="5000">
                <a:solidFill>
                  <a:srgbClr val="EF018B"/>
                </a:solidFill>
                <a:latin typeface="Jost"/>
                <a:ea typeface="Jost"/>
                <a:cs typeface="Jost"/>
                <a:sym typeface="Jost"/>
              </a:rPr>
              <a:t>SAMEDI  SOIR</a:t>
            </a:r>
            <a:endParaRPr sz="5000">
              <a:solidFill>
                <a:srgbClr val="EF018B"/>
              </a:solidFill>
              <a:latin typeface="Jost"/>
              <a:ea typeface="Jost"/>
              <a:cs typeface="Jost"/>
              <a:sym typeface="Jost"/>
            </a:endParaRPr>
          </a:p>
        </p:txBody>
      </p:sp>
      <p:sp>
        <p:nvSpPr>
          <p:cNvPr id="57" name="Google Shape;57;p13"/>
          <p:cNvSpPr txBox="1"/>
          <p:nvPr>
            <p:ph idx="1" type="subTitle"/>
          </p:nvPr>
        </p:nvSpPr>
        <p:spPr>
          <a:xfrm>
            <a:off x="311700" y="31389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solidFill>
                  <a:srgbClr val="74A84A"/>
                </a:solidFill>
                <a:latin typeface="Lato Light"/>
                <a:ea typeface="Lato Light"/>
                <a:cs typeface="Lato Light"/>
                <a:sym typeface="Lato Light"/>
              </a:rPr>
              <a:t>Médicaments homéopathiques d’automédication</a:t>
            </a:r>
            <a:endParaRPr>
              <a:solidFill>
                <a:srgbClr val="74A84A"/>
              </a:solidFill>
              <a:latin typeface="Lato Light"/>
              <a:ea typeface="Lato Light"/>
              <a:cs typeface="Lato Light"/>
              <a:sym typeface="Lato Light"/>
            </a:endParaRPr>
          </a:p>
        </p:txBody>
      </p:sp>
      <p:pic>
        <p:nvPicPr>
          <p:cNvPr id="58" name="Google Shape;58;p13"/>
          <p:cNvPicPr preferRelativeResize="0"/>
          <p:nvPr/>
        </p:nvPicPr>
        <p:blipFill>
          <a:blip r:embed="rId3">
            <a:alphaModFix/>
          </a:blip>
          <a:stretch>
            <a:fillRect/>
          </a:stretch>
        </p:blipFill>
        <p:spPr>
          <a:xfrm rot="1588319">
            <a:off x="2500670" y="4462804"/>
            <a:ext cx="483725" cy="2097994"/>
          </a:xfrm>
          <a:prstGeom prst="rect">
            <a:avLst/>
          </a:prstGeom>
          <a:noFill/>
          <a:ln>
            <a:noFill/>
          </a:ln>
        </p:spPr>
      </p:pic>
      <p:pic>
        <p:nvPicPr>
          <p:cNvPr id="59" name="Google Shape;59;p13"/>
          <p:cNvPicPr preferRelativeResize="0"/>
          <p:nvPr/>
        </p:nvPicPr>
        <p:blipFill>
          <a:blip r:embed="rId4">
            <a:alphaModFix/>
          </a:blip>
          <a:stretch>
            <a:fillRect/>
          </a:stretch>
        </p:blipFill>
        <p:spPr>
          <a:xfrm rot="1715609">
            <a:off x="4646350" y="4191900"/>
            <a:ext cx="513064" cy="2097975"/>
          </a:xfrm>
          <a:prstGeom prst="rect">
            <a:avLst/>
          </a:prstGeom>
          <a:noFill/>
          <a:ln>
            <a:noFill/>
          </a:ln>
        </p:spPr>
      </p:pic>
      <p:pic>
        <p:nvPicPr>
          <p:cNvPr id="60" name="Google Shape;60;p13"/>
          <p:cNvPicPr preferRelativeResize="0"/>
          <p:nvPr/>
        </p:nvPicPr>
        <p:blipFill>
          <a:blip r:embed="rId3">
            <a:alphaModFix/>
          </a:blip>
          <a:stretch>
            <a:fillRect/>
          </a:stretch>
        </p:blipFill>
        <p:spPr>
          <a:xfrm>
            <a:off x="7242945" y="4767604"/>
            <a:ext cx="483725" cy="2097994"/>
          </a:xfrm>
          <a:prstGeom prst="rect">
            <a:avLst/>
          </a:prstGeom>
          <a:noFill/>
          <a:ln>
            <a:noFill/>
          </a:ln>
        </p:spPr>
      </p:pic>
      <p:pic>
        <p:nvPicPr>
          <p:cNvPr id="61" name="Google Shape;61;p13"/>
          <p:cNvPicPr preferRelativeResize="0"/>
          <p:nvPr/>
        </p:nvPicPr>
        <p:blipFill>
          <a:blip r:embed="rId5">
            <a:alphaModFix/>
          </a:blip>
          <a:stretch>
            <a:fillRect/>
          </a:stretch>
        </p:blipFill>
        <p:spPr>
          <a:xfrm rot="-1460126">
            <a:off x="5690812" y="4454200"/>
            <a:ext cx="483715" cy="2097975"/>
          </a:xfrm>
          <a:prstGeom prst="rect">
            <a:avLst/>
          </a:prstGeom>
          <a:noFill/>
          <a:ln>
            <a:noFill/>
          </a:ln>
        </p:spPr>
      </p:pic>
      <p:pic>
        <p:nvPicPr>
          <p:cNvPr id="62" name="Google Shape;62;p13"/>
          <p:cNvPicPr preferRelativeResize="0"/>
          <p:nvPr/>
        </p:nvPicPr>
        <p:blipFill>
          <a:blip r:embed="rId5">
            <a:alphaModFix/>
          </a:blip>
          <a:stretch>
            <a:fillRect/>
          </a:stretch>
        </p:blipFill>
        <p:spPr>
          <a:xfrm rot="-1416901">
            <a:off x="3152024" y="4071537"/>
            <a:ext cx="483716" cy="2097974"/>
          </a:xfrm>
          <a:prstGeom prst="rect">
            <a:avLst/>
          </a:prstGeom>
          <a:noFill/>
          <a:ln>
            <a:noFill/>
          </a:ln>
        </p:spPr>
      </p:pic>
      <p:pic>
        <p:nvPicPr>
          <p:cNvPr id="63" name="Google Shape;63;p13"/>
          <p:cNvPicPr preferRelativeResize="0"/>
          <p:nvPr/>
        </p:nvPicPr>
        <p:blipFill>
          <a:blip r:embed="rId4">
            <a:alphaModFix/>
          </a:blip>
          <a:stretch>
            <a:fillRect/>
          </a:stretch>
        </p:blipFill>
        <p:spPr>
          <a:xfrm rot="-525849">
            <a:off x="7789550" y="4071537"/>
            <a:ext cx="513064" cy="2097975"/>
          </a:xfrm>
          <a:prstGeom prst="rect">
            <a:avLst/>
          </a:prstGeom>
          <a:noFill/>
          <a:ln>
            <a:noFill/>
          </a:ln>
        </p:spPr>
      </p:pic>
      <p:pic>
        <p:nvPicPr>
          <p:cNvPr id="64" name="Google Shape;64;p13"/>
          <p:cNvPicPr preferRelativeResize="0"/>
          <p:nvPr/>
        </p:nvPicPr>
        <p:blipFill>
          <a:blip r:embed="rId4">
            <a:alphaModFix/>
          </a:blip>
          <a:stretch>
            <a:fillRect/>
          </a:stretch>
        </p:blipFill>
        <p:spPr>
          <a:xfrm rot="2075289">
            <a:off x="677975" y="4120350"/>
            <a:ext cx="513064" cy="2097975"/>
          </a:xfrm>
          <a:prstGeom prst="rect">
            <a:avLst/>
          </a:prstGeom>
          <a:noFill/>
          <a:ln>
            <a:noFill/>
          </a:ln>
        </p:spPr>
      </p:pic>
      <p:pic>
        <p:nvPicPr>
          <p:cNvPr id="65" name="Google Shape;65;p13"/>
          <p:cNvPicPr preferRelativeResize="0"/>
          <p:nvPr/>
        </p:nvPicPr>
        <p:blipFill>
          <a:blip r:embed="rId3">
            <a:alphaModFix/>
          </a:blip>
          <a:stretch>
            <a:fillRect/>
          </a:stretch>
        </p:blipFill>
        <p:spPr>
          <a:xfrm rot="-2206178">
            <a:off x="323946" y="4524542"/>
            <a:ext cx="483725" cy="2097995"/>
          </a:xfrm>
          <a:prstGeom prst="rect">
            <a:avLst/>
          </a:prstGeom>
          <a:noFill/>
          <a:ln>
            <a:noFill/>
          </a:ln>
        </p:spPr>
      </p:pic>
      <p:pic>
        <p:nvPicPr>
          <p:cNvPr id="66" name="Google Shape;66;p13"/>
          <p:cNvPicPr preferRelativeResize="0"/>
          <p:nvPr/>
        </p:nvPicPr>
        <p:blipFill>
          <a:blip r:embed="rId4">
            <a:alphaModFix/>
          </a:blip>
          <a:stretch>
            <a:fillRect/>
          </a:stretch>
        </p:blipFill>
        <p:spPr>
          <a:xfrm rot="-461970">
            <a:off x="3639588" y="4663700"/>
            <a:ext cx="513064" cy="2097975"/>
          </a:xfrm>
          <a:prstGeom prst="rect">
            <a:avLst/>
          </a:prstGeom>
          <a:noFill/>
          <a:ln>
            <a:noFill/>
          </a:ln>
        </p:spPr>
      </p:pic>
      <p:pic>
        <p:nvPicPr>
          <p:cNvPr id="67" name="Google Shape;67;p13"/>
          <p:cNvPicPr preferRelativeResize="0"/>
          <p:nvPr/>
        </p:nvPicPr>
        <p:blipFill>
          <a:blip r:embed="rId5">
            <a:alphaModFix/>
          </a:blip>
          <a:stretch>
            <a:fillRect/>
          </a:stretch>
        </p:blipFill>
        <p:spPr>
          <a:xfrm rot="1511599">
            <a:off x="8405025" y="4276474"/>
            <a:ext cx="483716" cy="2097976"/>
          </a:xfrm>
          <a:prstGeom prst="rect">
            <a:avLst/>
          </a:prstGeom>
          <a:noFill/>
          <a:ln>
            <a:noFill/>
          </a:ln>
        </p:spPr>
      </p:pic>
      <p:sp>
        <p:nvSpPr>
          <p:cNvPr id="68" name="Google Shape;68;p13"/>
          <p:cNvSpPr txBox="1"/>
          <p:nvPr/>
        </p:nvSpPr>
        <p:spPr>
          <a:xfrm>
            <a:off x="3643200" y="865650"/>
            <a:ext cx="179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solidFill>
                  <a:srgbClr val="74A84A"/>
                </a:solidFill>
                <a:latin typeface="Jost Light"/>
                <a:ea typeface="Jost Light"/>
                <a:cs typeface="Jost Light"/>
                <a:sym typeface="Jost Light"/>
              </a:rPr>
              <a:t>présente</a:t>
            </a:r>
            <a:endParaRPr>
              <a:solidFill>
                <a:srgbClr val="74A84A"/>
              </a:solidFill>
              <a:latin typeface="Jost Light"/>
              <a:ea typeface="Jost Light"/>
              <a:cs typeface="Jost Light"/>
              <a:sym typeface="Jost Light"/>
            </a:endParaRPr>
          </a:p>
        </p:txBody>
      </p:sp>
      <p:pic>
        <p:nvPicPr>
          <p:cNvPr id="69" name="Google Shape;69;p13" title="Logo_texte_vert_rectangle.png"/>
          <p:cNvPicPr preferRelativeResize="0"/>
          <p:nvPr/>
        </p:nvPicPr>
        <p:blipFill>
          <a:blip r:embed="rId6">
            <a:alphaModFix/>
          </a:blip>
          <a:stretch>
            <a:fillRect/>
          </a:stretch>
        </p:blipFill>
        <p:spPr>
          <a:xfrm>
            <a:off x="3958550" y="364150"/>
            <a:ext cx="1643351" cy="609037"/>
          </a:xfrm>
          <a:prstGeom prst="rect">
            <a:avLst/>
          </a:prstGeom>
          <a:noFill/>
          <a:ln>
            <a:noFill/>
          </a:ln>
        </p:spPr>
      </p:pic>
      <p:pic>
        <p:nvPicPr>
          <p:cNvPr id="70" name="Google Shape;70;p13" title="tube vert clair.png"/>
          <p:cNvPicPr preferRelativeResize="0"/>
          <p:nvPr/>
        </p:nvPicPr>
        <p:blipFill>
          <a:blip r:embed="rId7">
            <a:alphaModFix/>
          </a:blip>
          <a:stretch>
            <a:fillRect/>
          </a:stretch>
        </p:blipFill>
        <p:spPr>
          <a:xfrm rot="149512">
            <a:off x="6270529" y="4378725"/>
            <a:ext cx="516396" cy="2151650"/>
          </a:xfrm>
          <a:prstGeom prst="rect">
            <a:avLst/>
          </a:prstGeom>
          <a:noFill/>
          <a:ln>
            <a:noFill/>
          </a:ln>
        </p:spPr>
      </p:pic>
      <p:pic>
        <p:nvPicPr>
          <p:cNvPr id="71" name="Google Shape;71;p13" title="tubes-removebg-preview.png"/>
          <p:cNvPicPr preferRelativeResize="0"/>
          <p:nvPr/>
        </p:nvPicPr>
        <p:blipFill rotWithShape="1">
          <a:blip r:embed="rId8">
            <a:alphaModFix/>
          </a:blip>
          <a:srcRect b="-1380" l="-1207" r="70159" t="1380"/>
          <a:stretch/>
        </p:blipFill>
        <p:spPr>
          <a:xfrm rot="158985">
            <a:off x="1292500" y="3626737"/>
            <a:ext cx="789525" cy="2917601"/>
          </a:xfrm>
          <a:prstGeom prst="rect">
            <a:avLst/>
          </a:prstGeom>
          <a:noFill/>
          <a:ln>
            <a:noFill/>
          </a:ln>
        </p:spPr>
      </p:pic>
      <p:pic>
        <p:nvPicPr>
          <p:cNvPr id="72" name="Google Shape;72;p13" title="PAGE ACCUEIL.png"/>
          <p:cNvPicPr preferRelativeResize="0"/>
          <p:nvPr/>
        </p:nvPicPr>
        <p:blipFill>
          <a:blip r:embed="rId9">
            <a:alphaModFix/>
          </a:blip>
          <a:stretch>
            <a:fillRect/>
          </a:stretch>
        </p:blipFill>
        <p:spPr>
          <a:xfrm>
            <a:off x="7981501" y="173350"/>
            <a:ext cx="1050450" cy="1050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2"/>
          <p:cNvPicPr preferRelativeResize="0"/>
          <p:nvPr/>
        </p:nvPicPr>
        <p:blipFill rotWithShape="1">
          <a:blip r:embed="rId3">
            <a:alphaModFix/>
          </a:blip>
          <a:srcRect b="0" l="12181" r="48370" t="0"/>
          <a:stretch/>
        </p:blipFill>
        <p:spPr>
          <a:xfrm>
            <a:off x="5520050" y="0"/>
            <a:ext cx="3607127" cy="5143499"/>
          </a:xfrm>
          <a:prstGeom prst="rect">
            <a:avLst/>
          </a:prstGeom>
          <a:noFill/>
          <a:ln>
            <a:noFill/>
          </a:ln>
        </p:spPr>
      </p:pic>
      <p:sp>
        <p:nvSpPr>
          <p:cNvPr id="157" name="Google Shape;157;p22"/>
          <p:cNvSpPr txBox="1"/>
          <p:nvPr>
            <p:ph type="title"/>
          </p:nvPr>
        </p:nvSpPr>
        <p:spPr>
          <a:xfrm>
            <a:off x="387900" y="382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fr">
                <a:solidFill>
                  <a:srgbClr val="EF018B"/>
                </a:solidFill>
              </a:rPr>
              <a:t>3- Comment les utiliser</a:t>
            </a:r>
            <a:endParaRPr>
              <a:solidFill>
                <a:srgbClr val="EF018B"/>
              </a:solidFill>
            </a:endParaRPr>
          </a:p>
        </p:txBody>
      </p:sp>
      <p:sp>
        <p:nvSpPr>
          <p:cNvPr id="158" name="Google Shape;158;p22"/>
          <p:cNvSpPr txBox="1"/>
          <p:nvPr>
            <p:ph idx="1" type="body"/>
          </p:nvPr>
        </p:nvSpPr>
        <p:spPr>
          <a:xfrm>
            <a:off x="880825" y="1071338"/>
            <a:ext cx="2880000" cy="1564800"/>
          </a:xfrm>
          <a:prstGeom prst="rect">
            <a:avLst/>
          </a:prstGeom>
          <a:solidFill>
            <a:srgbClr val="2C541D"/>
          </a:solidFill>
          <a:ln cap="flat" cmpd="sng" w="9525">
            <a:solidFill>
              <a:srgbClr val="2C541D"/>
            </a:solidFill>
            <a:prstDash val="solid"/>
            <a:round/>
            <a:headEnd len="sm" w="sm" type="none"/>
            <a:tailEnd len="sm" w="sm" type="none"/>
          </a:ln>
        </p:spPr>
        <p:txBody>
          <a:bodyPr anchorCtr="0" anchor="ctr" bIns="91425" lIns="180000" spcFirstLastPara="1" rIns="180000" wrap="square" tIns="91425">
            <a:noAutofit/>
          </a:bodyPr>
          <a:lstStyle/>
          <a:p>
            <a:pPr indent="0" lvl="0" marL="0" rtl="0" algn="l">
              <a:lnSpc>
                <a:spcPct val="100000"/>
              </a:lnSpc>
              <a:spcBef>
                <a:spcPts val="0"/>
              </a:spcBef>
              <a:spcAft>
                <a:spcPts val="0"/>
              </a:spcAft>
              <a:buNone/>
            </a:pPr>
            <a:r>
              <a:rPr lang="fr" sz="1600">
                <a:solidFill>
                  <a:schemeClr val="lt1"/>
                </a:solidFill>
                <a:latin typeface="Lato"/>
                <a:ea typeface="Lato"/>
                <a:cs typeface="Lato"/>
                <a:sym typeface="Lato"/>
              </a:rPr>
              <a:t>pour Papa </a:t>
            </a:r>
            <a:endParaRPr sz="1600">
              <a:solidFill>
                <a:schemeClr val="lt1"/>
              </a:solidFill>
              <a:latin typeface="Lato"/>
              <a:ea typeface="Lato"/>
              <a:cs typeface="Lato"/>
              <a:sym typeface="Lato"/>
            </a:endParaRPr>
          </a:p>
          <a:p>
            <a:pPr indent="0" lvl="0" marL="0" rtl="0" algn="l">
              <a:lnSpc>
                <a:spcPct val="100000"/>
              </a:lnSpc>
              <a:spcBef>
                <a:spcPts val="0"/>
              </a:spcBef>
              <a:spcAft>
                <a:spcPts val="0"/>
              </a:spcAft>
              <a:buNone/>
            </a:pPr>
            <a:r>
              <a:rPr lang="fr" sz="1600">
                <a:solidFill>
                  <a:schemeClr val="lt1"/>
                </a:solidFill>
                <a:latin typeface="Lato"/>
                <a:ea typeface="Lato"/>
                <a:cs typeface="Lato"/>
                <a:sym typeface="Lato"/>
              </a:rPr>
              <a:t>qui s’est cogné en bricolant:</a:t>
            </a:r>
            <a:endParaRPr sz="1600">
              <a:solidFill>
                <a:schemeClr val="lt1"/>
              </a:solidFill>
              <a:latin typeface="Lato"/>
              <a:ea typeface="Lato"/>
              <a:cs typeface="Lato"/>
              <a:sym typeface="Lato"/>
            </a:endParaRPr>
          </a:p>
          <a:p>
            <a:pPr indent="0" lvl="0" marL="0" rtl="0" algn="l">
              <a:lnSpc>
                <a:spcPct val="100000"/>
              </a:lnSpc>
              <a:spcBef>
                <a:spcPts val="1200"/>
              </a:spcBef>
              <a:spcAft>
                <a:spcPts val="0"/>
              </a:spcAft>
              <a:buNone/>
            </a:pPr>
            <a:r>
              <a:rPr lang="fr" sz="1600">
                <a:solidFill>
                  <a:schemeClr val="lt1"/>
                </a:solidFill>
                <a:latin typeface="Lato"/>
                <a:ea typeface="Lato"/>
                <a:cs typeface="Lato"/>
                <a:sym typeface="Lato"/>
              </a:rPr>
              <a:t>3 granules sous la langue </a:t>
            </a:r>
            <a:endParaRPr sz="1600">
              <a:solidFill>
                <a:schemeClr val="lt1"/>
              </a:solidFill>
              <a:latin typeface="Lato"/>
              <a:ea typeface="Lato"/>
              <a:cs typeface="Lato"/>
              <a:sym typeface="Lato"/>
            </a:endParaRPr>
          </a:p>
          <a:p>
            <a:pPr indent="0" lvl="0" marL="0" rtl="0" algn="l">
              <a:lnSpc>
                <a:spcPct val="100000"/>
              </a:lnSpc>
              <a:spcBef>
                <a:spcPts val="1200"/>
              </a:spcBef>
              <a:spcAft>
                <a:spcPts val="1200"/>
              </a:spcAft>
              <a:buNone/>
            </a:pPr>
            <a:r>
              <a:rPr lang="fr" sz="1600">
                <a:solidFill>
                  <a:schemeClr val="lt1"/>
                </a:solidFill>
                <a:latin typeface="Lato"/>
                <a:ea typeface="Lato"/>
                <a:cs typeface="Lato"/>
                <a:sym typeface="Lato"/>
              </a:rPr>
              <a:t>4 fois par jour</a:t>
            </a:r>
            <a:endParaRPr sz="1600">
              <a:solidFill>
                <a:schemeClr val="lt1"/>
              </a:solidFill>
              <a:latin typeface="Lato"/>
              <a:ea typeface="Lato"/>
              <a:cs typeface="Lato"/>
              <a:sym typeface="Lato"/>
            </a:endParaRPr>
          </a:p>
        </p:txBody>
      </p:sp>
      <p:sp>
        <p:nvSpPr>
          <p:cNvPr id="159" name="Google Shape;159;p22"/>
          <p:cNvSpPr txBox="1"/>
          <p:nvPr>
            <p:ph idx="1" type="body"/>
          </p:nvPr>
        </p:nvSpPr>
        <p:spPr>
          <a:xfrm>
            <a:off x="4091275" y="1071225"/>
            <a:ext cx="2880000" cy="1564800"/>
          </a:xfrm>
          <a:prstGeom prst="rect">
            <a:avLst/>
          </a:prstGeom>
          <a:solidFill>
            <a:srgbClr val="9E9E9E"/>
          </a:solidFill>
          <a:ln cap="flat" cmpd="sng" w="9525">
            <a:solidFill>
              <a:srgbClr val="9E9E9E"/>
            </a:solidFill>
            <a:prstDash val="solid"/>
            <a:round/>
            <a:headEnd len="sm" w="sm" type="none"/>
            <a:tailEnd len="sm" w="sm" type="none"/>
          </a:ln>
        </p:spPr>
        <p:txBody>
          <a:bodyPr anchorCtr="0" anchor="ctr" bIns="91425" lIns="180000" spcFirstLastPara="1" rIns="180000" wrap="square" tIns="91425">
            <a:noAutofit/>
          </a:bodyPr>
          <a:lstStyle/>
          <a:p>
            <a:pPr indent="0" lvl="0" marL="0" rtl="0" algn="l">
              <a:lnSpc>
                <a:spcPct val="100000"/>
              </a:lnSpc>
              <a:spcBef>
                <a:spcPts val="0"/>
              </a:spcBef>
              <a:spcAft>
                <a:spcPts val="0"/>
              </a:spcAft>
              <a:buNone/>
            </a:pPr>
            <a:r>
              <a:rPr lang="fr" sz="1600">
                <a:solidFill>
                  <a:schemeClr val="lt1"/>
                </a:solidFill>
                <a:latin typeface="Lato"/>
                <a:ea typeface="Lato"/>
                <a:cs typeface="Lato"/>
                <a:sym typeface="Lato"/>
              </a:rPr>
              <a:t>pour Grand Père </a:t>
            </a:r>
            <a:endParaRPr sz="1600">
              <a:solidFill>
                <a:schemeClr val="lt1"/>
              </a:solidFill>
              <a:latin typeface="Lato"/>
              <a:ea typeface="Lato"/>
              <a:cs typeface="Lato"/>
              <a:sym typeface="Lato"/>
            </a:endParaRPr>
          </a:p>
          <a:p>
            <a:pPr indent="0" lvl="0" marL="0" rtl="0" algn="l">
              <a:lnSpc>
                <a:spcPct val="100000"/>
              </a:lnSpc>
              <a:spcBef>
                <a:spcPts val="0"/>
              </a:spcBef>
              <a:spcAft>
                <a:spcPts val="0"/>
              </a:spcAft>
              <a:buNone/>
            </a:pPr>
            <a:r>
              <a:rPr lang="fr" sz="1600">
                <a:solidFill>
                  <a:schemeClr val="lt1"/>
                </a:solidFill>
                <a:latin typeface="Lato"/>
                <a:ea typeface="Lato"/>
                <a:cs typeface="Lato"/>
                <a:sym typeface="Lato"/>
              </a:rPr>
              <a:t>qui a glissé dans la cuisine:</a:t>
            </a:r>
            <a:endParaRPr sz="1600">
              <a:solidFill>
                <a:schemeClr val="lt1"/>
              </a:solidFill>
              <a:latin typeface="Lato"/>
              <a:ea typeface="Lato"/>
              <a:cs typeface="Lato"/>
              <a:sym typeface="Lato"/>
            </a:endParaRPr>
          </a:p>
          <a:p>
            <a:pPr indent="0" lvl="0" marL="0" rtl="0" algn="l">
              <a:lnSpc>
                <a:spcPct val="100000"/>
              </a:lnSpc>
              <a:spcBef>
                <a:spcPts val="1200"/>
              </a:spcBef>
              <a:spcAft>
                <a:spcPts val="1200"/>
              </a:spcAft>
              <a:buClr>
                <a:schemeClr val="dk1"/>
              </a:buClr>
              <a:buSzPts val="1100"/>
              <a:buFont typeface="Arial"/>
              <a:buNone/>
            </a:pPr>
            <a:r>
              <a:rPr lang="fr" sz="1600">
                <a:solidFill>
                  <a:schemeClr val="lt1"/>
                </a:solidFill>
                <a:latin typeface="Lato"/>
                <a:ea typeface="Lato"/>
                <a:cs typeface="Lato"/>
                <a:sym typeface="Lato"/>
              </a:rPr>
              <a:t>40 gouttes dans une petite bouteille d’eau prendre une gorgée 4 fois par jour</a:t>
            </a:r>
            <a:endParaRPr sz="1600">
              <a:solidFill>
                <a:schemeClr val="lt1"/>
              </a:solidFill>
              <a:latin typeface="Lato"/>
              <a:ea typeface="Lato"/>
              <a:cs typeface="Lato"/>
              <a:sym typeface="Lato"/>
            </a:endParaRPr>
          </a:p>
        </p:txBody>
      </p:sp>
      <p:sp>
        <p:nvSpPr>
          <p:cNvPr id="160" name="Google Shape;160;p22"/>
          <p:cNvSpPr txBox="1"/>
          <p:nvPr/>
        </p:nvSpPr>
        <p:spPr>
          <a:xfrm>
            <a:off x="880825" y="2757075"/>
            <a:ext cx="2880000" cy="2160000"/>
          </a:xfrm>
          <a:prstGeom prst="rect">
            <a:avLst/>
          </a:prstGeom>
          <a:solidFill>
            <a:srgbClr val="EF018B"/>
          </a:solidFill>
          <a:ln cap="flat" cmpd="sng" w="9525">
            <a:solidFill>
              <a:srgbClr val="EF018B"/>
            </a:solidFill>
            <a:prstDash val="solid"/>
            <a:round/>
            <a:headEnd len="sm" w="sm" type="none"/>
            <a:tailEnd len="sm" w="sm" type="none"/>
          </a:ln>
        </p:spPr>
        <p:txBody>
          <a:bodyPr anchorCtr="0" anchor="ctr" bIns="91425" lIns="180000" spcFirstLastPara="1" rIns="180000" wrap="square" tIns="91425">
            <a:noAutofit/>
          </a:bodyPr>
          <a:lstStyle/>
          <a:p>
            <a:pPr indent="0" lvl="0" marL="0" rtl="0" algn="l">
              <a:lnSpc>
                <a:spcPct val="100000"/>
              </a:lnSpc>
              <a:spcBef>
                <a:spcPts val="0"/>
              </a:spcBef>
              <a:spcAft>
                <a:spcPts val="0"/>
              </a:spcAft>
              <a:buClr>
                <a:schemeClr val="dk1"/>
              </a:buClr>
              <a:buSzPts val="1100"/>
              <a:buFont typeface="Arial"/>
              <a:buNone/>
            </a:pPr>
            <a:r>
              <a:rPr lang="fr" sz="1600">
                <a:solidFill>
                  <a:schemeClr val="lt1"/>
                </a:solidFill>
                <a:latin typeface="Lato"/>
                <a:ea typeface="Lato"/>
                <a:cs typeface="Lato"/>
                <a:sym typeface="Lato"/>
              </a:rPr>
              <a:t>pour Bébé </a:t>
            </a:r>
            <a:endParaRPr sz="1600">
              <a:solidFill>
                <a:schemeClr val="lt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fr" sz="1600">
                <a:solidFill>
                  <a:schemeClr val="lt1"/>
                </a:solidFill>
                <a:latin typeface="Lato"/>
                <a:ea typeface="Lato"/>
                <a:cs typeface="Lato"/>
                <a:sym typeface="Lato"/>
              </a:rPr>
              <a:t>qui est tombé du toboggan:</a:t>
            </a:r>
            <a:endParaRPr sz="1800">
              <a:solidFill>
                <a:schemeClr val="lt1"/>
              </a:solidFill>
            </a:endParaRPr>
          </a:p>
          <a:p>
            <a:pPr indent="0" lvl="0" marL="0" rtl="0" algn="l">
              <a:lnSpc>
                <a:spcPct val="115000"/>
              </a:lnSpc>
              <a:spcBef>
                <a:spcPts val="1200"/>
              </a:spcBef>
              <a:spcAft>
                <a:spcPts val="1200"/>
              </a:spcAft>
              <a:buNone/>
            </a:pPr>
            <a:r>
              <a:rPr lang="fr" sz="1600">
                <a:solidFill>
                  <a:schemeClr val="lt1"/>
                </a:solidFill>
                <a:latin typeface="Lato"/>
                <a:ea typeface="Lato"/>
                <a:cs typeface="Lato"/>
                <a:sym typeface="Lato"/>
              </a:rPr>
              <a:t>10 granules dans 30ml d’eau dans un biberon donner 1 gorgée avant chaque tétée</a:t>
            </a:r>
            <a:endParaRPr sz="1800">
              <a:solidFill>
                <a:schemeClr val="lt1"/>
              </a:solidFill>
            </a:endParaRPr>
          </a:p>
        </p:txBody>
      </p:sp>
      <p:sp>
        <p:nvSpPr>
          <p:cNvPr id="161" name="Google Shape;161;p22"/>
          <p:cNvSpPr txBox="1"/>
          <p:nvPr/>
        </p:nvSpPr>
        <p:spPr>
          <a:xfrm>
            <a:off x="4062700" y="2757075"/>
            <a:ext cx="2880000" cy="2160000"/>
          </a:xfrm>
          <a:prstGeom prst="rect">
            <a:avLst/>
          </a:prstGeom>
          <a:solidFill>
            <a:srgbClr val="74A84A"/>
          </a:solidFill>
          <a:ln cap="flat" cmpd="sng" w="9525">
            <a:solidFill>
              <a:srgbClr val="74A84A"/>
            </a:solidFill>
            <a:prstDash val="solid"/>
            <a:round/>
            <a:headEnd len="sm" w="sm" type="none"/>
            <a:tailEnd len="sm" w="sm" type="none"/>
          </a:ln>
        </p:spPr>
        <p:txBody>
          <a:bodyPr anchorCtr="0" anchor="ctr" bIns="91425" lIns="180000" spcFirstLastPara="1" rIns="180000" wrap="square" tIns="91425">
            <a:noAutofit/>
          </a:bodyPr>
          <a:lstStyle/>
          <a:p>
            <a:pPr indent="0" lvl="0" marL="0" rtl="0" algn="l">
              <a:lnSpc>
                <a:spcPct val="100000"/>
              </a:lnSpc>
              <a:spcBef>
                <a:spcPts val="0"/>
              </a:spcBef>
              <a:spcAft>
                <a:spcPts val="0"/>
              </a:spcAft>
              <a:buClr>
                <a:schemeClr val="dk1"/>
              </a:buClr>
              <a:buSzPts val="1100"/>
              <a:buFont typeface="Arial"/>
              <a:buNone/>
            </a:pPr>
            <a:r>
              <a:rPr lang="fr" sz="1600">
                <a:solidFill>
                  <a:schemeClr val="lt1"/>
                </a:solidFill>
                <a:latin typeface="Lato"/>
                <a:ea typeface="Lato"/>
                <a:cs typeface="Lato"/>
                <a:sym typeface="Lato"/>
              </a:rPr>
              <a:t>pour Minette </a:t>
            </a:r>
            <a:endParaRPr sz="1600">
              <a:solidFill>
                <a:schemeClr val="lt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fr" sz="1600">
                <a:solidFill>
                  <a:schemeClr val="lt1"/>
                </a:solidFill>
                <a:latin typeface="Lato"/>
                <a:ea typeface="Lato"/>
                <a:cs typeface="Lato"/>
                <a:sym typeface="Lato"/>
              </a:rPr>
              <a:t>qui a sauté du 4ème étage:</a:t>
            </a:r>
            <a:endParaRPr sz="1800">
              <a:solidFill>
                <a:schemeClr val="lt1"/>
              </a:solidFill>
            </a:endParaRPr>
          </a:p>
          <a:p>
            <a:pPr indent="0" lvl="0" marL="0" rtl="0" algn="l">
              <a:lnSpc>
                <a:spcPct val="100000"/>
              </a:lnSpc>
              <a:spcBef>
                <a:spcPts val="1200"/>
              </a:spcBef>
              <a:spcAft>
                <a:spcPts val="1200"/>
              </a:spcAft>
              <a:buNone/>
            </a:pPr>
            <a:r>
              <a:rPr lang="fr" sz="1600">
                <a:solidFill>
                  <a:schemeClr val="lt1"/>
                </a:solidFill>
                <a:latin typeface="Lato"/>
                <a:ea typeface="Lato"/>
                <a:cs typeface="Lato"/>
                <a:sym typeface="Lato"/>
              </a:rPr>
              <a:t>1 dosette de trituration dans une cuiller d’eau          donner à la seringue 4 fois par jour </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4- Brûlures - coup de soleil</a:t>
            </a:r>
            <a:endParaRPr>
              <a:solidFill>
                <a:srgbClr val="EF018B"/>
              </a:solidFill>
            </a:endParaRPr>
          </a:p>
        </p:txBody>
      </p:sp>
      <p:sp>
        <p:nvSpPr>
          <p:cNvPr id="167" name="Google Shape;167;p23"/>
          <p:cNvSpPr txBox="1"/>
          <p:nvPr>
            <p:ph idx="1" type="body"/>
          </p:nvPr>
        </p:nvSpPr>
        <p:spPr>
          <a:xfrm>
            <a:off x="311700" y="1152475"/>
            <a:ext cx="49728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1100"/>
              <a:buFont typeface="Arial"/>
              <a:buNone/>
            </a:pPr>
            <a:r>
              <a:rPr b="1" lang="fr" sz="1600">
                <a:latin typeface="Lato"/>
                <a:ea typeface="Lato"/>
                <a:cs typeface="Lato"/>
                <a:sym typeface="Lato"/>
              </a:rPr>
              <a:t>O</a:t>
            </a:r>
            <a:r>
              <a:rPr b="1" lang="fr" sz="1600">
                <a:latin typeface="Lato"/>
                <a:ea typeface="Lato"/>
                <a:cs typeface="Lato"/>
                <a:sym typeface="Lato"/>
              </a:rPr>
              <a:t>bjectif: </a:t>
            </a:r>
            <a:endParaRPr b="1" sz="1600">
              <a:latin typeface="Lato"/>
              <a:ea typeface="Lato"/>
              <a:cs typeface="Lato"/>
              <a:sym typeface="Lato"/>
            </a:endParaRPr>
          </a:p>
          <a:p>
            <a:pPr indent="-330200" lvl="0" marL="457200" rtl="0" algn="l">
              <a:lnSpc>
                <a:spcPct val="105000"/>
              </a:lnSpc>
              <a:spcBef>
                <a:spcPts val="1200"/>
              </a:spcBef>
              <a:spcAft>
                <a:spcPts val="0"/>
              </a:spcAft>
              <a:buSzPts val="1600"/>
              <a:buFont typeface="Lato"/>
              <a:buChar char="●"/>
            </a:pPr>
            <a:r>
              <a:rPr lang="fr" sz="1600">
                <a:latin typeface="Lato"/>
                <a:ea typeface="Lato"/>
                <a:cs typeface="Lato"/>
                <a:sym typeface="Lato"/>
              </a:rPr>
              <a:t>savoir trouver le bon médicament</a:t>
            </a:r>
            <a:endParaRPr sz="1600">
              <a:latin typeface="Lato"/>
              <a:ea typeface="Lato"/>
              <a:cs typeface="Lato"/>
              <a:sym typeface="Lato"/>
            </a:endParaRPr>
          </a:p>
          <a:p>
            <a:pPr indent="0" lvl="0" marL="0" rtl="0" algn="l">
              <a:lnSpc>
                <a:spcPct val="105000"/>
              </a:lnSpc>
              <a:spcBef>
                <a:spcPts val="1200"/>
              </a:spcBef>
              <a:spcAft>
                <a:spcPts val="0"/>
              </a:spcAft>
              <a:buNone/>
            </a:pPr>
            <a:r>
              <a:rPr b="1" lang="fr" sz="1600">
                <a:latin typeface="Lato"/>
                <a:ea typeface="Lato"/>
                <a:cs typeface="Lato"/>
                <a:sym typeface="Lato"/>
              </a:rPr>
              <a:t>Règle du jeu:</a:t>
            </a:r>
            <a:r>
              <a:rPr lang="fr" sz="1600">
                <a:latin typeface="Lato"/>
                <a:ea typeface="Lato"/>
                <a:cs typeface="Lato"/>
                <a:sym typeface="Lato"/>
              </a:rPr>
              <a:t> </a:t>
            </a:r>
            <a:endParaRPr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1-Ensemble: décrire </a:t>
            </a:r>
            <a:endParaRPr sz="1600">
              <a:latin typeface="Lato"/>
              <a:ea typeface="Lato"/>
              <a:cs typeface="Lato"/>
              <a:sym typeface="Lato"/>
            </a:endParaRPr>
          </a:p>
          <a:p>
            <a:pPr indent="-330200" lvl="0" marL="457200" rtl="0" algn="l">
              <a:lnSpc>
                <a:spcPct val="105000"/>
              </a:lnSpc>
              <a:spcBef>
                <a:spcPts val="1200"/>
              </a:spcBef>
              <a:spcAft>
                <a:spcPts val="0"/>
              </a:spcAft>
              <a:buSzPts val="1600"/>
              <a:buFont typeface="Lato"/>
              <a:buChar char="●"/>
            </a:pPr>
            <a:r>
              <a:rPr lang="fr" sz="1600">
                <a:latin typeface="Lato"/>
                <a:ea typeface="Lato"/>
                <a:cs typeface="Lato"/>
                <a:sym typeface="Lato"/>
              </a:rPr>
              <a:t>un coup de soleil léger</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un coup de soleil fort</a:t>
            </a:r>
            <a:endParaRPr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2- E</a:t>
            </a:r>
            <a:r>
              <a:rPr lang="fr" sz="1600">
                <a:latin typeface="Lato"/>
                <a:ea typeface="Lato"/>
                <a:cs typeface="Lato"/>
                <a:sym typeface="Lato"/>
              </a:rPr>
              <a:t>n équipes:</a:t>
            </a:r>
            <a:endParaRPr sz="1600">
              <a:latin typeface="Lato"/>
              <a:ea typeface="Lato"/>
              <a:cs typeface="Lato"/>
              <a:sym typeface="Lato"/>
            </a:endParaRPr>
          </a:p>
          <a:p>
            <a:pPr indent="0" lvl="0" marL="0" rtl="0" algn="l">
              <a:lnSpc>
                <a:spcPct val="105000"/>
              </a:lnSpc>
              <a:spcBef>
                <a:spcPts val="1200"/>
              </a:spcBef>
              <a:spcAft>
                <a:spcPts val="1200"/>
              </a:spcAft>
              <a:buNone/>
            </a:pPr>
            <a:r>
              <a:rPr lang="fr" sz="1600">
                <a:latin typeface="Lato"/>
                <a:ea typeface="Lato"/>
                <a:cs typeface="Lato"/>
                <a:sym typeface="Lato"/>
              </a:rPr>
              <a:t>Choisir parmi les 2 médicaments proposés </a:t>
            </a:r>
            <a:endParaRPr sz="1600">
              <a:latin typeface="Lato"/>
              <a:ea typeface="Lato"/>
              <a:cs typeface="Lato"/>
              <a:sym typeface="Lato"/>
            </a:endParaRPr>
          </a:p>
        </p:txBody>
      </p:sp>
      <p:pic>
        <p:nvPicPr>
          <p:cNvPr id="168" name="Google Shape;168;p23"/>
          <p:cNvPicPr preferRelativeResize="0"/>
          <p:nvPr/>
        </p:nvPicPr>
        <p:blipFill rotWithShape="1">
          <a:blip r:embed="rId3">
            <a:alphaModFix/>
          </a:blip>
          <a:srcRect b="0" l="11572" r="41481" t="0"/>
          <a:stretch/>
        </p:blipFill>
        <p:spPr>
          <a:xfrm>
            <a:off x="5493325" y="0"/>
            <a:ext cx="3621974"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4- Brûlures - coup de soleil</a:t>
            </a:r>
            <a:endParaRPr>
              <a:solidFill>
                <a:srgbClr val="EF018B"/>
              </a:solidFill>
            </a:endParaRPr>
          </a:p>
        </p:txBody>
      </p:sp>
      <p:sp>
        <p:nvSpPr>
          <p:cNvPr id="174" name="Google Shape;174;p24"/>
          <p:cNvSpPr txBox="1"/>
          <p:nvPr>
            <p:ph idx="1" type="body"/>
          </p:nvPr>
        </p:nvSpPr>
        <p:spPr>
          <a:xfrm>
            <a:off x="311700" y="1152475"/>
            <a:ext cx="2335200" cy="3416400"/>
          </a:xfrm>
          <a:prstGeom prst="rect">
            <a:avLst/>
          </a:prstGeom>
          <a:ln cap="flat" cmpd="sng" w="9525">
            <a:solidFill>
              <a:srgbClr val="74A84A"/>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fr" sz="1600">
                <a:latin typeface="Lato"/>
                <a:ea typeface="Lato"/>
                <a:cs typeface="Lato"/>
                <a:sym typeface="Lato"/>
              </a:rPr>
              <a:t>Coup de soleil léger</a:t>
            </a:r>
            <a:endParaRPr b="1"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Peau rose, gonflé</a:t>
            </a:r>
            <a:endParaRPr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Douleur piquante, brûlante, démangeaison</a:t>
            </a:r>
            <a:endParaRPr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Apaisé par l’application de </a:t>
            </a:r>
            <a:r>
              <a:rPr lang="fr" sz="1600">
                <a:latin typeface="Lato"/>
                <a:ea typeface="Lato"/>
                <a:cs typeface="Lato"/>
                <a:sym typeface="Lato"/>
              </a:rPr>
              <a:t>froid</a:t>
            </a:r>
            <a:endParaRPr sz="1600">
              <a:latin typeface="Lato"/>
              <a:ea typeface="Lato"/>
              <a:cs typeface="Lato"/>
              <a:sym typeface="Lato"/>
            </a:endParaRPr>
          </a:p>
          <a:p>
            <a:pPr indent="0" lvl="0" marL="0" rtl="0" algn="l">
              <a:lnSpc>
                <a:spcPct val="105000"/>
              </a:lnSpc>
              <a:spcBef>
                <a:spcPts val="1200"/>
              </a:spcBef>
              <a:spcAft>
                <a:spcPts val="1200"/>
              </a:spcAft>
              <a:buNone/>
            </a:pPr>
            <a:r>
              <a:t/>
            </a:r>
            <a:endParaRPr sz="1600">
              <a:latin typeface="Lato"/>
              <a:ea typeface="Lato"/>
              <a:cs typeface="Lato"/>
              <a:sym typeface="Lato"/>
            </a:endParaRPr>
          </a:p>
        </p:txBody>
      </p:sp>
      <p:pic>
        <p:nvPicPr>
          <p:cNvPr id="175" name="Google Shape;175;p24"/>
          <p:cNvPicPr preferRelativeResize="0"/>
          <p:nvPr/>
        </p:nvPicPr>
        <p:blipFill rotWithShape="1">
          <a:blip r:embed="rId3">
            <a:alphaModFix/>
          </a:blip>
          <a:srcRect b="0" l="11572" r="41481" t="0"/>
          <a:stretch/>
        </p:blipFill>
        <p:spPr>
          <a:xfrm>
            <a:off x="5493325" y="0"/>
            <a:ext cx="3621974" cy="5143499"/>
          </a:xfrm>
          <a:prstGeom prst="rect">
            <a:avLst/>
          </a:prstGeom>
          <a:noFill/>
          <a:ln>
            <a:noFill/>
          </a:ln>
        </p:spPr>
      </p:pic>
      <p:sp>
        <p:nvSpPr>
          <p:cNvPr id="176" name="Google Shape;176;p24"/>
          <p:cNvSpPr txBox="1"/>
          <p:nvPr>
            <p:ph idx="1" type="body"/>
          </p:nvPr>
        </p:nvSpPr>
        <p:spPr>
          <a:xfrm>
            <a:off x="2750100" y="1152475"/>
            <a:ext cx="2468700" cy="3416400"/>
          </a:xfrm>
          <a:prstGeom prst="rect">
            <a:avLst/>
          </a:prstGeom>
          <a:ln cap="flat" cmpd="sng" w="9525">
            <a:solidFill>
              <a:srgbClr val="EF018B"/>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fr" sz="1600">
                <a:latin typeface="Lato"/>
                <a:ea typeface="Lato"/>
                <a:cs typeface="Lato"/>
                <a:sym typeface="Lato"/>
              </a:rPr>
              <a:t>Coup de soleil fort</a:t>
            </a:r>
            <a:endParaRPr b="1"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Peau rouge, chaude, gonflée</a:t>
            </a:r>
            <a:endParaRPr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Douleur brûlante, battante</a:t>
            </a:r>
            <a:endParaRPr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Hypersensible au toucher</a:t>
            </a:r>
            <a:endParaRPr sz="1600">
              <a:latin typeface="Lato"/>
              <a:ea typeface="Lato"/>
              <a:cs typeface="Lato"/>
              <a:sym typeface="Lato"/>
            </a:endParaRPr>
          </a:p>
          <a:p>
            <a:pPr indent="0" lvl="0" marL="0" rtl="0" algn="l">
              <a:lnSpc>
                <a:spcPct val="105000"/>
              </a:lnSpc>
              <a:spcBef>
                <a:spcPts val="1200"/>
              </a:spcBef>
              <a:spcAft>
                <a:spcPts val="1200"/>
              </a:spcAft>
              <a:buNone/>
            </a:pPr>
            <a:r>
              <a:t/>
            </a:r>
            <a:endParaRPr sz="1600">
              <a:latin typeface="Lato"/>
              <a:ea typeface="Lato"/>
              <a:cs typeface="Lato"/>
              <a:sym typeface="Lato"/>
            </a:endParaRPr>
          </a:p>
        </p:txBody>
      </p:sp>
      <p:sp>
        <p:nvSpPr>
          <p:cNvPr id="177" name="Google Shape;177;p24"/>
          <p:cNvSpPr txBox="1"/>
          <p:nvPr/>
        </p:nvSpPr>
        <p:spPr>
          <a:xfrm>
            <a:off x="353425" y="3729800"/>
            <a:ext cx="2203200" cy="4311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1200"/>
              </a:spcAft>
              <a:buClr>
                <a:schemeClr val="dk1"/>
              </a:buClr>
              <a:buSzPts val="1100"/>
              <a:buFont typeface="Arial"/>
              <a:buNone/>
            </a:pPr>
            <a:r>
              <a:rPr b="1" lang="fr" sz="1600">
                <a:solidFill>
                  <a:srgbClr val="74A84A"/>
                </a:solidFill>
                <a:latin typeface="Lato"/>
                <a:ea typeface="Lato"/>
                <a:cs typeface="Lato"/>
                <a:sym typeface="Lato"/>
              </a:rPr>
              <a:t>APIS MELLIFICA 9ch</a:t>
            </a:r>
            <a:endParaRPr sz="1800">
              <a:solidFill>
                <a:schemeClr val="dk2"/>
              </a:solidFill>
            </a:endParaRPr>
          </a:p>
        </p:txBody>
      </p:sp>
      <p:sp>
        <p:nvSpPr>
          <p:cNvPr id="178" name="Google Shape;178;p24"/>
          <p:cNvSpPr txBox="1"/>
          <p:nvPr/>
        </p:nvSpPr>
        <p:spPr>
          <a:xfrm>
            <a:off x="2880050" y="3722275"/>
            <a:ext cx="2075400" cy="4311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1200"/>
              </a:spcAft>
              <a:buClr>
                <a:schemeClr val="dk1"/>
              </a:buClr>
              <a:buSzPts val="1100"/>
              <a:buFont typeface="Arial"/>
              <a:buNone/>
            </a:pPr>
            <a:r>
              <a:rPr b="1" lang="fr" sz="1600">
                <a:solidFill>
                  <a:srgbClr val="74A84A"/>
                </a:solidFill>
                <a:latin typeface="Lato"/>
                <a:ea typeface="Lato"/>
                <a:cs typeface="Lato"/>
                <a:sym typeface="Lato"/>
              </a:rPr>
              <a:t>BELLADONNA 9ch</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fr">
                <a:solidFill>
                  <a:srgbClr val="EF018B"/>
                </a:solidFill>
              </a:rPr>
              <a:t>4- Brûlures - coup de soleil</a:t>
            </a:r>
            <a:endParaRPr/>
          </a:p>
        </p:txBody>
      </p:sp>
      <p:sp>
        <p:nvSpPr>
          <p:cNvPr id="184" name="Google Shape;184;p25"/>
          <p:cNvSpPr txBox="1"/>
          <p:nvPr>
            <p:ph idx="1" type="body"/>
          </p:nvPr>
        </p:nvSpPr>
        <p:spPr>
          <a:xfrm>
            <a:off x="311700" y="1152475"/>
            <a:ext cx="4941000" cy="2799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fr" sz="1600">
                <a:latin typeface="Lato"/>
                <a:ea typeface="Lato"/>
                <a:cs typeface="Lato"/>
                <a:sym typeface="Lato"/>
              </a:rPr>
              <a:t>et quoi d’autre?</a:t>
            </a:r>
            <a:endParaRPr sz="1600">
              <a:latin typeface="Lato"/>
              <a:ea typeface="Lato"/>
              <a:cs typeface="Lato"/>
              <a:sym typeface="Lato"/>
            </a:endParaRPr>
          </a:p>
          <a:p>
            <a:pPr indent="0" lvl="0" marL="0" rtl="0" algn="l">
              <a:lnSpc>
                <a:spcPct val="105000"/>
              </a:lnSpc>
              <a:spcBef>
                <a:spcPts val="1200"/>
              </a:spcBef>
              <a:spcAft>
                <a:spcPts val="0"/>
              </a:spcAft>
              <a:buNone/>
            </a:pPr>
            <a:r>
              <a:rPr b="1" lang="fr" sz="1600">
                <a:latin typeface="Lato"/>
                <a:ea typeface="Lato"/>
                <a:cs typeface="Lato"/>
                <a:sym typeface="Lato"/>
              </a:rPr>
              <a:t>Objectif: </a:t>
            </a:r>
            <a:endParaRPr b="1" sz="1600">
              <a:latin typeface="Lato"/>
              <a:ea typeface="Lato"/>
              <a:cs typeface="Lato"/>
              <a:sym typeface="Lato"/>
            </a:endParaRPr>
          </a:p>
          <a:p>
            <a:pPr indent="-330200" lvl="0" marL="457200" rtl="0" algn="l">
              <a:lnSpc>
                <a:spcPct val="105000"/>
              </a:lnSpc>
              <a:spcBef>
                <a:spcPts val="1200"/>
              </a:spcBef>
              <a:spcAft>
                <a:spcPts val="0"/>
              </a:spcAft>
              <a:buSzPts val="1600"/>
              <a:buFont typeface="Lato"/>
              <a:buChar char="●"/>
            </a:pPr>
            <a:r>
              <a:rPr lang="fr" sz="1600">
                <a:latin typeface="Lato"/>
                <a:ea typeface="Lato"/>
                <a:cs typeface="Lato"/>
                <a:sym typeface="Lato"/>
              </a:rPr>
              <a:t>trouver d’autres usages de ces deux médicaments </a:t>
            </a:r>
            <a:endParaRPr sz="1600">
              <a:latin typeface="Lato"/>
              <a:ea typeface="Lato"/>
              <a:cs typeface="Lato"/>
              <a:sym typeface="Lato"/>
            </a:endParaRPr>
          </a:p>
          <a:p>
            <a:pPr indent="0" lvl="0" marL="0" rtl="0" algn="l">
              <a:lnSpc>
                <a:spcPct val="105000"/>
              </a:lnSpc>
              <a:spcBef>
                <a:spcPts val="1200"/>
              </a:spcBef>
              <a:spcAft>
                <a:spcPts val="0"/>
              </a:spcAft>
              <a:buNone/>
            </a:pPr>
            <a:r>
              <a:rPr b="1" lang="fr" sz="1600">
                <a:latin typeface="Lato"/>
                <a:ea typeface="Lato"/>
                <a:cs typeface="Lato"/>
                <a:sym typeface="Lato"/>
              </a:rPr>
              <a:t>Règle du jeu:</a:t>
            </a:r>
            <a:endParaRPr b="1" sz="1600">
              <a:latin typeface="Lato"/>
              <a:ea typeface="Lato"/>
              <a:cs typeface="Lato"/>
              <a:sym typeface="Lato"/>
            </a:endParaRPr>
          </a:p>
          <a:p>
            <a:pPr indent="-330200" lvl="0" marL="457200" rtl="0" algn="l">
              <a:lnSpc>
                <a:spcPct val="105000"/>
              </a:lnSpc>
              <a:spcBef>
                <a:spcPts val="1200"/>
              </a:spcBef>
              <a:spcAft>
                <a:spcPts val="0"/>
              </a:spcAft>
              <a:buSzPts val="1600"/>
              <a:buFont typeface="Lato"/>
              <a:buChar char="●"/>
            </a:pPr>
            <a:r>
              <a:rPr lang="fr" sz="1600">
                <a:latin typeface="Lato"/>
                <a:ea typeface="Lato"/>
                <a:cs typeface="Lato"/>
                <a:sym typeface="Lato"/>
              </a:rPr>
              <a:t>ensemble</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en consultant les cartes trouver d’autres </a:t>
            </a:r>
            <a:r>
              <a:rPr lang="fr" sz="1600">
                <a:latin typeface="Lato"/>
                <a:ea typeface="Lato"/>
                <a:cs typeface="Lato"/>
                <a:sym typeface="Lato"/>
              </a:rPr>
              <a:t>utilisations</a:t>
            </a:r>
            <a:endParaRPr b="1" sz="1600">
              <a:solidFill>
                <a:srgbClr val="74A84A"/>
              </a:solidFill>
              <a:latin typeface="Lato"/>
              <a:ea typeface="Lato"/>
              <a:cs typeface="Lato"/>
              <a:sym typeface="Lato"/>
            </a:endParaRPr>
          </a:p>
        </p:txBody>
      </p:sp>
      <p:pic>
        <p:nvPicPr>
          <p:cNvPr id="185" name="Google Shape;185;p25"/>
          <p:cNvPicPr preferRelativeResize="0"/>
          <p:nvPr/>
        </p:nvPicPr>
        <p:blipFill rotWithShape="1">
          <a:blip r:embed="rId3">
            <a:alphaModFix/>
          </a:blip>
          <a:srcRect b="0" l="24145" r="24140" t="0"/>
          <a:stretch/>
        </p:blipFill>
        <p:spPr>
          <a:xfrm>
            <a:off x="5500750" y="0"/>
            <a:ext cx="3621975"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fr">
                <a:solidFill>
                  <a:srgbClr val="EF018B"/>
                </a:solidFill>
              </a:rPr>
              <a:t>4- Brûlures - coup de soleil</a:t>
            </a:r>
            <a:endParaRPr/>
          </a:p>
        </p:txBody>
      </p:sp>
      <p:sp>
        <p:nvSpPr>
          <p:cNvPr id="191" name="Google Shape;191;p26"/>
          <p:cNvSpPr txBox="1"/>
          <p:nvPr>
            <p:ph idx="1" type="body"/>
          </p:nvPr>
        </p:nvSpPr>
        <p:spPr>
          <a:xfrm>
            <a:off x="311700" y="1152475"/>
            <a:ext cx="5403300" cy="18855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fr" sz="1600">
                <a:solidFill>
                  <a:srgbClr val="74A84A"/>
                </a:solidFill>
                <a:latin typeface="Lato"/>
                <a:ea typeface="Lato"/>
                <a:cs typeface="Lato"/>
                <a:sym typeface="Lato"/>
              </a:rPr>
              <a:t>APIS MELLIFICA 9ch</a:t>
            </a:r>
            <a:r>
              <a:rPr lang="fr" sz="1600">
                <a:latin typeface="Lato"/>
                <a:ea typeface="Lato"/>
                <a:cs typeface="Lato"/>
                <a:sym typeface="Lato"/>
              </a:rPr>
              <a:t>  rosé, gonflé, piquant, apaisé/froid</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Urticaire</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Piqûre d’insecte</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Panari, Orgelet ou Chalazion débutant</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Mal de gorge, Nez bouché</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Gonflement après traumatisme ou opération</a:t>
            </a:r>
            <a:endParaRPr sz="1600">
              <a:latin typeface="Lato"/>
              <a:ea typeface="Lato"/>
              <a:cs typeface="Lato"/>
              <a:sym typeface="Lato"/>
            </a:endParaRPr>
          </a:p>
        </p:txBody>
      </p:sp>
      <p:pic>
        <p:nvPicPr>
          <p:cNvPr id="192" name="Google Shape;192;p26"/>
          <p:cNvPicPr preferRelativeResize="0"/>
          <p:nvPr/>
        </p:nvPicPr>
        <p:blipFill rotWithShape="1">
          <a:blip r:embed="rId3">
            <a:alphaModFix/>
          </a:blip>
          <a:srcRect b="0" l="24145" r="24140" t="0"/>
          <a:stretch/>
        </p:blipFill>
        <p:spPr>
          <a:xfrm>
            <a:off x="5500750" y="0"/>
            <a:ext cx="3621975" cy="5143500"/>
          </a:xfrm>
          <a:prstGeom prst="rect">
            <a:avLst/>
          </a:prstGeom>
          <a:noFill/>
          <a:ln>
            <a:noFill/>
          </a:ln>
        </p:spPr>
      </p:pic>
      <p:sp>
        <p:nvSpPr>
          <p:cNvPr id="193" name="Google Shape;193;p26"/>
          <p:cNvSpPr txBox="1"/>
          <p:nvPr/>
        </p:nvSpPr>
        <p:spPr>
          <a:xfrm>
            <a:off x="311700" y="3004525"/>
            <a:ext cx="4931400" cy="12066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b="1" lang="fr" sz="1600">
                <a:solidFill>
                  <a:srgbClr val="74A84A"/>
                </a:solidFill>
                <a:latin typeface="Lato"/>
                <a:ea typeface="Lato"/>
                <a:cs typeface="Lato"/>
                <a:sym typeface="Lato"/>
              </a:rPr>
              <a:t>BELLADONNA 9ch  </a:t>
            </a:r>
            <a:r>
              <a:rPr lang="fr" sz="1600">
                <a:solidFill>
                  <a:srgbClr val="595959"/>
                </a:solidFill>
                <a:latin typeface="Lato"/>
                <a:ea typeface="Lato"/>
                <a:cs typeface="Lato"/>
                <a:sym typeface="Lato"/>
              </a:rPr>
              <a:t>rouge, chaud, gonflé, sensible</a:t>
            </a:r>
            <a:endParaRPr sz="1600">
              <a:solidFill>
                <a:srgbClr val="595959"/>
              </a:solidFill>
              <a:latin typeface="Lato"/>
              <a:ea typeface="Lato"/>
              <a:cs typeface="Lato"/>
              <a:sym typeface="Lato"/>
            </a:endParaRPr>
          </a:p>
          <a:p>
            <a:pPr indent="-330200" lvl="0" marL="457200" rtl="0" algn="l">
              <a:lnSpc>
                <a:spcPct val="105000"/>
              </a:lnSpc>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Panari, Orgelet ou Chalazion “mur”</a:t>
            </a:r>
            <a:endParaRPr sz="1600">
              <a:solidFill>
                <a:schemeClr val="dk2"/>
              </a:solidFill>
              <a:latin typeface="Lato"/>
              <a:ea typeface="Lato"/>
              <a:cs typeface="Lato"/>
              <a:sym typeface="Lato"/>
            </a:endParaRPr>
          </a:p>
          <a:p>
            <a:pPr indent="-330200" lvl="0" marL="457200" rtl="0" algn="l">
              <a:lnSpc>
                <a:spcPct val="105000"/>
              </a:lnSpc>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Mal de gorge </a:t>
            </a:r>
            <a:endParaRPr sz="1600">
              <a:solidFill>
                <a:schemeClr val="dk2"/>
              </a:solidFill>
              <a:latin typeface="Lato"/>
              <a:ea typeface="Lato"/>
              <a:cs typeface="Lato"/>
              <a:sym typeface="Lato"/>
            </a:endParaRPr>
          </a:p>
          <a:p>
            <a:pPr indent="-330200" lvl="0" marL="457200" rtl="0" algn="l">
              <a:lnSpc>
                <a:spcPct val="105000"/>
              </a:lnSpc>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Gencive gonflée, rouge, sensible</a:t>
            </a:r>
            <a:endParaRPr b="1" sz="1600">
              <a:solidFill>
                <a:srgbClr val="74A84A"/>
              </a:solidFill>
              <a:latin typeface="Lato"/>
              <a:ea typeface="Lato"/>
              <a:cs typeface="Lato"/>
              <a:sym typeface="Lato"/>
            </a:endParaRPr>
          </a:p>
        </p:txBody>
      </p:sp>
      <p:sp>
        <p:nvSpPr>
          <p:cNvPr id="194" name="Google Shape;194;p26"/>
          <p:cNvSpPr txBox="1"/>
          <p:nvPr/>
        </p:nvSpPr>
        <p:spPr>
          <a:xfrm>
            <a:off x="311725" y="4258675"/>
            <a:ext cx="4941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fr" sz="1600">
                <a:solidFill>
                  <a:schemeClr val="dk2"/>
                </a:solidFill>
                <a:latin typeface="Lato"/>
                <a:ea typeface="Lato"/>
                <a:cs typeface="Lato"/>
                <a:sym typeface="Lato"/>
              </a:rPr>
              <a:t>si allergie                         </a:t>
            </a:r>
            <a:r>
              <a:rPr b="1" lang="fr" sz="1600">
                <a:solidFill>
                  <a:srgbClr val="74A84A"/>
                </a:solidFill>
                <a:latin typeface="Lato"/>
                <a:ea typeface="Lato"/>
                <a:cs typeface="Lato"/>
                <a:sym typeface="Lato"/>
              </a:rPr>
              <a:t>POUMON HISTAMINE 15ch</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5- Gastro-entérite</a:t>
            </a:r>
            <a:endParaRPr>
              <a:solidFill>
                <a:srgbClr val="EF018B"/>
              </a:solidFill>
            </a:endParaRPr>
          </a:p>
        </p:txBody>
      </p:sp>
      <p:sp>
        <p:nvSpPr>
          <p:cNvPr id="200" name="Google Shape;200;p27"/>
          <p:cNvSpPr txBox="1"/>
          <p:nvPr>
            <p:ph idx="1" type="body"/>
          </p:nvPr>
        </p:nvSpPr>
        <p:spPr>
          <a:xfrm>
            <a:off x="311700" y="1152475"/>
            <a:ext cx="4365000" cy="34164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b="1" lang="fr" sz="1600">
                <a:latin typeface="Lato"/>
                <a:ea typeface="Lato"/>
                <a:cs typeface="Lato"/>
                <a:sym typeface="Lato"/>
              </a:rPr>
              <a:t>O</a:t>
            </a:r>
            <a:r>
              <a:rPr b="1" lang="fr" sz="1600">
                <a:latin typeface="Lato"/>
                <a:ea typeface="Lato"/>
                <a:cs typeface="Lato"/>
                <a:sym typeface="Lato"/>
              </a:rPr>
              <a:t>bjectif:</a:t>
            </a:r>
            <a:r>
              <a:rPr lang="fr" sz="1600">
                <a:latin typeface="Lato"/>
                <a:ea typeface="Lato"/>
                <a:cs typeface="Lato"/>
                <a:sym typeface="Lato"/>
              </a:rPr>
              <a:t> </a:t>
            </a:r>
            <a:endParaRPr sz="1600">
              <a:latin typeface="Lato"/>
              <a:ea typeface="Lato"/>
              <a:cs typeface="Lato"/>
              <a:sym typeface="Lato"/>
            </a:endParaRPr>
          </a:p>
          <a:p>
            <a:pPr indent="0" lvl="0" marL="0" rtl="0" algn="l">
              <a:lnSpc>
                <a:spcPct val="105000"/>
              </a:lnSpc>
              <a:spcBef>
                <a:spcPts val="1200"/>
              </a:spcBef>
              <a:spcAft>
                <a:spcPts val="0"/>
              </a:spcAft>
              <a:buNone/>
            </a:pPr>
            <a:r>
              <a:rPr lang="fr" sz="1600">
                <a:latin typeface="Lato"/>
                <a:ea typeface="Lato"/>
                <a:cs typeface="Lato"/>
                <a:sym typeface="Lato"/>
              </a:rPr>
              <a:t>découvrir l’intérêt et les limites d’un médicament composé</a:t>
            </a:r>
            <a:endParaRPr sz="1600">
              <a:latin typeface="Lato"/>
              <a:ea typeface="Lato"/>
              <a:cs typeface="Lato"/>
              <a:sym typeface="Lato"/>
            </a:endParaRPr>
          </a:p>
          <a:p>
            <a:pPr indent="0" lvl="0" marL="0" rtl="0" algn="l">
              <a:lnSpc>
                <a:spcPct val="105000"/>
              </a:lnSpc>
              <a:spcBef>
                <a:spcPts val="1200"/>
              </a:spcBef>
              <a:spcAft>
                <a:spcPts val="0"/>
              </a:spcAft>
              <a:buNone/>
            </a:pPr>
            <a:r>
              <a:t/>
            </a:r>
            <a:endParaRPr sz="1600">
              <a:latin typeface="Lato"/>
              <a:ea typeface="Lato"/>
              <a:cs typeface="Lato"/>
              <a:sym typeface="Lato"/>
            </a:endParaRPr>
          </a:p>
          <a:p>
            <a:pPr indent="0" lvl="0" marL="0" rtl="0" algn="l">
              <a:lnSpc>
                <a:spcPct val="105000"/>
              </a:lnSpc>
              <a:spcBef>
                <a:spcPts val="1200"/>
              </a:spcBef>
              <a:spcAft>
                <a:spcPts val="0"/>
              </a:spcAft>
              <a:buNone/>
            </a:pPr>
            <a:r>
              <a:rPr b="1" lang="fr" sz="1600">
                <a:latin typeface="Lato"/>
                <a:ea typeface="Lato"/>
                <a:cs typeface="Lato"/>
                <a:sym typeface="Lato"/>
              </a:rPr>
              <a:t>R</a:t>
            </a:r>
            <a:r>
              <a:rPr b="1" lang="fr" sz="1600">
                <a:latin typeface="Lato"/>
                <a:ea typeface="Lato"/>
                <a:cs typeface="Lato"/>
                <a:sym typeface="Lato"/>
              </a:rPr>
              <a:t>ègle du jeu:</a:t>
            </a:r>
            <a:endParaRPr b="1" sz="1600">
              <a:latin typeface="Lato"/>
              <a:ea typeface="Lato"/>
              <a:cs typeface="Lato"/>
              <a:sym typeface="Lato"/>
            </a:endParaRPr>
          </a:p>
          <a:p>
            <a:pPr indent="-330200" lvl="0" marL="457200" rtl="0" algn="l">
              <a:lnSpc>
                <a:spcPct val="105000"/>
              </a:lnSpc>
              <a:spcBef>
                <a:spcPts val="1200"/>
              </a:spcBef>
              <a:spcAft>
                <a:spcPts val="0"/>
              </a:spcAft>
              <a:buSzPts val="1600"/>
              <a:buFont typeface="Lato"/>
              <a:buChar char="●"/>
            </a:pPr>
            <a:r>
              <a:rPr lang="fr" sz="1600">
                <a:latin typeface="Lato"/>
                <a:ea typeface="Lato"/>
                <a:cs typeface="Lato"/>
                <a:sym typeface="Lato"/>
              </a:rPr>
              <a:t>en équipe</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classer les composants d’aloe composé par symptômes</a:t>
            </a:r>
            <a:endParaRPr sz="1600">
              <a:latin typeface="Lato"/>
              <a:ea typeface="Lato"/>
              <a:cs typeface="Lato"/>
              <a:sym typeface="Lato"/>
            </a:endParaRPr>
          </a:p>
          <a:p>
            <a:pPr indent="-330200" lvl="0" marL="457200" rtl="0" algn="l">
              <a:lnSpc>
                <a:spcPct val="105000"/>
              </a:lnSpc>
              <a:spcBef>
                <a:spcPts val="0"/>
              </a:spcBef>
              <a:spcAft>
                <a:spcPts val="0"/>
              </a:spcAft>
              <a:buSzPts val="1600"/>
              <a:buFont typeface="Lato"/>
              <a:buChar char="●"/>
            </a:pPr>
            <a:r>
              <a:rPr lang="fr" sz="1600">
                <a:latin typeface="Lato"/>
                <a:ea typeface="Lato"/>
                <a:cs typeface="Lato"/>
                <a:sym typeface="Lato"/>
              </a:rPr>
              <a:t>retrouver le symptôme manquant de la gastro </a:t>
            </a:r>
            <a:endParaRPr sz="1600">
              <a:latin typeface="Lato"/>
              <a:ea typeface="Lato"/>
              <a:cs typeface="Lato"/>
              <a:sym typeface="Lato"/>
            </a:endParaRPr>
          </a:p>
        </p:txBody>
      </p:sp>
      <p:pic>
        <p:nvPicPr>
          <p:cNvPr id="201" name="Google Shape;201;p27"/>
          <p:cNvPicPr preferRelativeResize="0"/>
          <p:nvPr/>
        </p:nvPicPr>
        <p:blipFill rotWithShape="1">
          <a:blip r:embed="rId3">
            <a:alphaModFix/>
          </a:blip>
          <a:srcRect b="0" l="4752" r="36212" t="0"/>
          <a:stretch/>
        </p:blipFill>
        <p:spPr>
          <a:xfrm>
            <a:off x="5518550" y="0"/>
            <a:ext cx="3636826"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5- Gastro-entérite</a:t>
            </a:r>
            <a:endParaRPr>
              <a:solidFill>
                <a:srgbClr val="EF018B"/>
              </a:solidFill>
            </a:endParaRPr>
          </a:p>
        </p:txBody>
      </p:sp>
      <p:sp>
        <p:nvSpPr>
          <p:cNvPr id="207" name="Google Shape;207;p28"/>
          <p:cNvSpPr txBox="1"/>
          <p:nvPr>
            <p:ph idx="1" type="body"/>
          </p:nvPr>
        </p:nvSpPr>
        <p:spPr>
          <a:xfrm>
            <a:off x="311700" y="1152475"/>
            <a:ext cx="4788900" cy="1419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Lato"/>
              <a:buChar char="●"/>
            </a:pPr>
            <a:r>
              <a:rPr lang="fr" sz="1600">
                <a:latin typeface="Lato"/>
                <a:ea typeface="Lato"/>
                <a:cs typeface="Lato"/>
                <a:sym typeface="Lato"/>
              </a:rPr>
              <a:t>diarrhée </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mal de ventre</a:t>
            </a:r>
            <a:endParaRPr sz="1600">
              <a:latin typeface="Lato"/>
              <a:ea typeface="Lato"/>
              <a:cs typeface="Lato"/>
              <a:sym typeface="Lato"/>
            </a:endParaRPr>
          </a:p>
          <a:p>
            <a:pPr indent="0" lvl="0" marL="0" rtl="0" algn="r">
              <a:spcBef>
                <a:spcPts val="0"/>
              </a:spcBef>
              <a:spcAft>
                <a:spcPts val="0"/>
              </a:spcAft>
              <a:buNone/>
            </a:pPr>
            <a:r>
              <a:rPr b="1" lang="fr" sz="1600">
                <a:solidFill>
                  <a:srgbClr val="74A84A"/>
                </a:solidFill>
                <a:latin typeface="Lato"/>
                <a:ea typeface="Lato"/>
                <a:cs typeface="Lato"/>
                <a:sym typeface="Lato"/>
              </a:rPr>
              <a:t>ALOE COMPOSE</a:t>
            </a:r>
            <a:endParaRPr sz="1600">
              <a:latin typeface="Lato"/>
              <a:ea typeface="Lato"/>
              <a:cs typeface="Lato"/>
              <a:sym typeface="Lato"/>
            </a:endParaRPr>
          </a:p>
        </p:txBody>
      </p:sp>
      <p:pic>
        <p:nvPicPr>
          <p:cNvPr id="208" name="Google Shape;208;p28"/>
          <p:cNvPicPr preferRelativeResize="0"/>
          <p:nvPr/>
        </p:nvPicPr>
        <p:blipFill rotWithShape="1">
          <a:blip r:embed="rId3">
            <a:alphaModFix/>
          </a:blip>
          <a:srcRect b="0" l="4752" r="36212" t="0"/>
          <a:stretch/>
        </p:blipFill>
        <p:spPr>
          <a:xfrm>
            <a:off x="5518550" y="0"/>
            <a:ext cx="3636826" cy="5143500"/>
          </a:xfrm>
          <a:prstGeom prst="rect">
            <a:avLst/>
          </a:prstGeom>
          <a:noFill/>
          <a:ln>
            <a:noFill/>
          </a:ln>
        </p:spPr>
      </p:pic>
      <p:sp>
        <p:nvSpPr>
          <p:cNvPr id="209" name="Google Shape;209;p28"/>
          <p:cNvSpPr txBox="1"/>
          <p:nvPr/>
        </p:nvSpPr>
        <p:spPr>
          <a:xfrm>
            <a:off x="311700" y="2130950"/>
            <a:ext cx="4788900" cy="2696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vomissements nausées</a:t>
            </a:r>
            <a:endParaRPr sz="1600">
              <a:solidFill>
                <a:schemeClr val="dk2"/>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b="1" sz="1600">
              <a:solidFill>
                <a:srgbClr val="74A84A"/>
              </a:solidFill>
              <a:latin typeface="Lato"/>
              <a:ea typeface="Lato"/>
              <a:cs typeface="Lato"/>
              <a:sym typeface="Lato"/>
            </a:endParaRPr>
          </a:p>
          <a:p>
            <a:pPr indent="0" lvl="0" marL="914400" rtl="0" algn="l">
              <a:lnSpc>
                <a:spcPct val="115000"/>
              </a:lnSpc>
              <a:spcBef>
                <a:spcPts val="0"/>
              </a:spcBef>
              <a:spcAft>
                <a:spcPts val="0"/>
              </a:spcAft>
              <a:buNone/>
            </a:pPr>
            <a:r>
              <a:t/>
            </a:r>
            <a:endParaRPr sz="1600">
              <a:solidFill>
                <a:schemeClr val="dk2"/>
              </a:solidFill>
              <a:latin typeface="Lato"/>
              <a:ea typeface="Lato"/>
              <a:cs typeface="Lato"/>
              <a:sym typeface="Lato"/>
            </a:endParaRPr>
          </a:p>
          <a:p>
            <a:pPr indent="0" lvl="0" marL="0" rtl="0" algn="r">
              <a:lnSpc>
                <a:spcPct val="115000"/>
              </a:lnSpc>
              <a:spcBef>
                <a:spcPts val="0"/>
              </a:spcBef>
              <a:spcAft>
                <a:spcPts val="0"/>
              </a:spcAft>
              <a:buClr>
                <a:schemeClr val="dk1"/>
              </a:buClr>
              <a:buSzPts val="1100"/>
              <a:buFont typeface="Arial"/>
              <a:buNone/>
            </a:pPr>
            <a:r>
              <a:t/>
            </a:r>
            <a:endParaRPr b="1" sz="1600">
              <a:solidFill>
                <a:srgbClr val="74A84A"/>
              </a:solidFill>
              <a:latin typeface="Lato"/>
              <a:ea typeface="Lato"/>
              <a:cs typeface="Lato"/>
              <a:sym typeface="Lato"/>
            </a:endParaRPr>
          </a:p>
          <a:p>
            <a:pPr indent="0" lvl="0" marL="0" rtl="0" algn="r">
              <a:lnSpc>
                <a:spcPct val="115000"/>
              </a:lnSpc>
              <a:spcBef>
                <a:spcPts val="0"/>
              </a:spcBef>
              <a:spcAft>
                <a:spcPts val="0"/>
              </a:spcAft>
              <a:buClr>
                <a:schemeClr val="dk1"/>
              </a:buClr>
              <a:buSzPts val="1100"/>
              <a:buFont typeface="Arial"/>
              <a:buNone/>
            </a:pPr>
            <a:r>
              <a:rPr b="1" lang="fr" sz="1600">
                <a:solidFill>
                  <a:srgbClr val="74A84A"/>
                </a:solidFill>
                <a:latin typeface="Lato"/>
                <a:ea typeface="Lato"/>
                <a:cs typeface="Lato"/>
                <a:sym typeface="Lato"/>
              </a:rPr>
              <a:t>NUX VOMICA</a:t>
            </a:r>
            <a:r>
              <a:rPr lang="fr" sz="1600">
                <a:solidFill>
                  <a:schemeClr val="dk2"/>
                </a:solidFill>
                <a:latin typeface="Lato"/>
                <a:ea typeface="Lato"/>
                <a:cs typeface="Lato"/>
                <a:sym typeface="Lato"/>
              </a:rPr>
              <a:t> </a:t>
            </a:r>
            <a:r>
              <a:rPr b="1" lang="fr" sz="1600">
                <a:solidFill>
                  <a:srgbClr val="74A84A"/>
                </a:solidFill>
                <a:latin typeface="Lato"/>
                <a:ea typeface="Lato"/>
                <a:cs typeface="Lato"/>
                <a:sym typeface="Lato"/>
              </a:rPr>
              <a:t>9ch </a:t>
            </a:r>
            <a:endParaRPr sz="1600">
              <a:solidFill>
                <a:schemeClr val="dk2"/>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chemeClr val="dk2"/>
              </a:solidFill>
              <a:latin typeface="Lato"/>
              <a:ea typeface="Lato"/>
              <a:cs typeface="Lato"/>
              <a:sym typeface="Lato"/>
            </a:endParaRPr>
          </a:p>
          <a:p>
            <a:pPr indent="0" lvl="0" marL="914400" rtl="0" algn="l">
              <a:lnSpc>
                <a:spcPct val="115000"/>
              </a:lnSpc>
              <a:spcBef>
                <a:spcPts val="0"/>
              </a:spcBef>
              <a:spcAft>
                <a:spcPts val="0"/>
              </a:spcAft>
              <a:buNone/>
            </a:pPr>
            <a:r>
              <a:t/>
            </a:r>
            <a:endParaRPr sz="1600">
              <a:solidFill>
                <a:schemeClr val="dk2"/>
              </a:solidFill>
              <a:latin typeface="Lato"/>
              <a:ea typeface="Lato"/>
              <a:cs typeface="Lato"/>
              <a:sym typeface="Lato"/>
            </a:endParaRPr>
          </a:p>
          <a:p>
            <a:pPr indent="0" lvl="0" marL="0" rtl="0" algn="r">
              <a:lnSpc>
                <a:spcPct val="115000"/>
              </a:lnSpc>
              <a:spcBef>
                <a:spcPts val="0"/>
              </a:spcBef>
              <a:spcAft>
                <a:spcPts val="0"/>
              </a:spcAft>
              <a:buNone/>
            </a:pPr>
            <a:r>
              <a:t/>
            </a:r>
            <a:endParaRPr b="1" sz="1600">
              <a:solidFill>
                <a:srgbClr val="74A84A"/>
              </a:solidFill>
              <a:latin typeface="Lato"/>
              <a:ea typeface="Lato"/>
              <a:cs typeface="Lato"/>
              <a:sym typeface="Lato"/>
            </a:endParaRPr>
          </a:p>
          <a:p>
            <a:pPr indent="0" lvl="0" marL="0" rtl="0" algn="r">
              <a:lnSpc>
                <a:spcPct val="115000"/>
              </a:lnSpc>
              <a:spcBef>
                <a:spcPts val="0"/>
              </a:spcBef>
              <a:spcAft>
                <a:spcPts val="0"/>
              </a:spcAft>
              <a:buNone/>
            </a:pPr>
            <a:r>
              <a:rPr b="1" lang="fr" sz="1600">
                <a:solidFill>
                  <a:srgbClr val="74A84A"/>
                </a:solidFill>
                <a:latin typeface="Lato"/>
                <a:ea typeface="Lato"/>
                <a:cs typeface="Lato"/>
                <a:sym typeface="Lato"/>
              </a:rPr>
              <a:t>IPECA</a:t>
            </a:r>
            <a:r>
              <a:rPr lang="fr" sz="1600">
                <a:solidFill>
                  <a:srgbClr val="74A84A"/>
                </a:solidFill>
                <a:latin typeface="Lato"/>
                <a:ea typeface="Lato"/>
                <a:cs typeface="Lato"/>
                <a:sym typeface="Lato"/>
              </a:rPr>
              <a:t> </a:t>
            </a:r>
            <a:r>
              <a:rPr b="1" lang="fr" sz="1600">
                <a:solidFill>
                  <a:srgbClr val="74A84A"/>
                </a:solidFill>
                <a:latin typeface="Lato"/>
                <a:ea typeface="Lato"/>
                <a:cs typeface="Lato"/>
                <a:sym typeface="Lato"/>
              </a:rPr>
              <a:t>9ch</a:t>
            </a:r>
            <a:endParaRPr sz="1600">
              <a:solidFill>
                <a:schemeClr val="dk2"/>
              </a:solidFill>
              <a:latin typeface="Lato"/>
              <a:ea typeface="Lato"/>
              <a:cs typeface="Lato"/>
              <a:sym typeface="Lato"/>
            </a:endParaRPr>
          </a:p>
        </p:txBody>
      </p:sp>
      <p:sp>
        <p:nvSpPr>
          <p:cNvPr id="210" name="Google Shape;210;p28"/>
          <p:cNvSpPr txBox="1"/>
          <p:nvPr/>
        </p:nvSpPr>
        <p:spPr>
          <a:xfrm>
            <a:off x="366025" y="2706525"/>
            <a:ext cx="4909800" cy="15639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rPr lang="fr" sz="1600">
                <a:solidFill>
                  <a:schemeClr val="dk2"/>
                </a:solidFill>
                <a:latin typeface="Lato"/>
                <a:ea typeface="Lato"/>
                <a:cs typeface="Lato"/>
                <a:sym typeface="Lato"/>
              </a:rPr>
              <a:t>- Si se sent mieux après avoir vomi</a:t>
            </a:r>
            <a:endParaRPr sz="1600">
              <a:solidFill>
                <a:schemeClr val="dk2"/>
              </a:solidFill>
              <a:latin typeface="Lato"/>
              <a:ea typeface="Lato"/>
              <a:cs typeface="Lato"/>
              <a:sym typeface="Lato"/>
            </a:endParaRPr>
          </a:p>
          <a:p>
            <a:pPr indent="0" lvl="0" marL="914400" rtl="0" algn="l">
              <a:lnSpc>
                <a:spcPct val="115000"/>
              </a:lnSpc>
              <a:spcBef>
                <a:spcPts val="0"/>
              </a:spcBef>
              <a:spcAft>
                <a:spcPts val="0"/>
              </a:spcAft>
              <a:buNone/>
            </a:pPr>
            <a:r>
              <a:t/>
            </a:r>
            <a:endParaRPr sz="1600">
              <a:solidFill>
                <a:schemeClr val="dk2"/>
              </a:solidFill>
              <a:latin typeface="Lato"/>
              <a:ea typeface="Lato"/>
              <a:cs typeface="Lato"/>
              <a:sym typeface="Lato"/>
            </a:endParaRPr>
          </a:p>
          <a:p>
            <a:pPr indent="0" lvl="0" marL="914400" rtl="0" algn="l">
              <a:lnSpc>
                <a:spcPct val="115000"/>
              </a:lnSpc>
              <a:spcBef>
                <a:spcPts val="0"/>
              </a:spcBef>
              <a:spcAft>
                <a:spcPts val="0"/>
              </a:spcAft>
              <a:buNone/>
            </a:pPr>
            <a:r>
              <a:t/>
            </a:r>
            <a:endParaRPr sz="1600">
              <a:solidFill>
                <a:schemeClr val="dk2"/>
              </a:solidFill>
              <a:latin typeface="Lato"/>
              <a:ea typeface="Lato"/>
              <a:cs typeface="Lato"/>
              <a:sym typeface="Lato"/>
            </a:endParaRPr>
          </a:p>
          <a:p>
            <a:pPr indent="0" lvl="0" marL="914400" rtl="0" algn="l">
              <a:lnSpc>
                <a:spcPct val="115000"/>
              </a:lnSpc>
              <a:spcBef>
                <a:spcPts val="0"/>
              </a:spcBef>
              <a:spcAft>
                <a:spcPts val="0"/>
              </a:spcAft>
              <a:buNone/>
            </a:pPr>
            <a:r>
              <a:t/>
            </a:r>
            <a:endParaRPr sz="1600">
              <a:solidFill>
                <a:schemeClr val="dk2"/>
              </a:solidFill>
              <a:latin typeface="Lato"/>
              <a:ea typeface="Lato"/>
              <a:cs typeface="Lato"/>
              <a:sym typeface="Lato"/>
            </a:endParaRPr>
          </a:p>
          <a:p>
            <a:pPr indent="0" lvl="0" marL="914400" rtl="0" algn="l">
              <a:lnSpc>
                <a:spcPct val="115000"/>
              </a:lnSpc>
              <a:spcBef>
                <a:spcPts val="0"/>
              </a:spcBef>
              <a:spcAft>
                <a:spcPts val="0"/>
              </a:spcAft>
              <a:buClr>
                <a:schemeClr val="dk1"/>
              </a:buClr>
              <a:buSzPts val="1100"/>
              <a:buFont typeface="Arial"/>
              <a:buNone/>
            </a:pPr>
            <a:r>
              <a:rPr lang="fr" sz="1600">
                <a:solidFill>
                  <a:schemeClr val="dk2"/>
                </a:solidFill>
                <a:latin typeface="Lato"/>
                <a:ea typeface="Lato"/>
                <a:cs typeface="Lato"/>
                <a:sym typeface="Lato"/>
              </a:rPr>
              <a:t>- Si ne se sent pas mieux après avoir vomi</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6- Mal de gorge</a:t>
            </a:r>
            <a:endParaRPr>
              <a:solidFill>
                <a:srgbClr val="EF018B"/>
              </a:solidFill>
            </a:endParaRPr>
          </a:p>
        </p:txBody>
      </p:sp>
      <p:sp>
        <p:nvSpPr>
          <p:cNvPr id="216" name="Google Shape;216;p29"/>
          <p:cNvSpPr txBox="1"/>
          <p:nvPr>
            <p:ph idx="1" type="body"/>
          </p:nvPr>
        </p:nvSpPr>
        <p:spPr>
          <a:xfrm>
            <a:off x="360000" y="1384800"/>
            <a:ext cx="5000700" cy="2056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fr" sz="1600">
                <a:latin typeface="Lato"/>
                <a:ea typeface="Lato"/>
                <a:cs typeface="Lato"/>
                <a:sym typeface="Lato"/>
              </a:rPr>
              <a:t>gorge un peu rouge, gonflée, douleur piquante brûlante apaisée en buvant froid</a:t>
            </a:r>
            <a:endParaRPr sz="1600">
              <a:latin typeface="Lato"/>
              <a:ea typeface="Lato"/>
              <a:cs typeface="Lato"/>
              <a:sym typeface="Lato"/>
            </a:endParaRPr>
          </a:p>
          <a:p>
            <a:pPr indent="0" lvl="0" marL="0" rtl="0" algn="l">
              <a:spcBef>
                <a:spcPts val="1200"/>
              </a:spcBef>
              <a:spcAft>
                <a:spcPts val="0"/>
              </a:spcAft>
              <a:buNone/>
            </a:pPr>
            <a:r>
              <a:t/>
            </a:r>
            <a:endParaRPr sz="1600">
              <a:latin typeface="Lato"/>
              <a:ea typeface="Lato"/>
              <a:cs typeface="Lato"/>
              <a:sym typeface="Lato"/>
            </a:endParaRPr>
          </a:p>
          <a:p>
            <a:pPr indent="0" lvl="0" marL="457200" rtl="0" algn="l">
              <a:spcBef>
                <a:spcPts val="1200"/>
              </a:spcBef>
              <a:spcAft>
                <a:spcPts val="0"/>
              </a:spcAft>
              <a:buNone/>
            </a:pPr>
            <a:r>
              <a:t/>
            </a:r>
            <a:endParaRPr sz="1600">
              <a:latin typeface="Lato"/>
              <a:ea typeface="Lato"/>
              <a:cs typeface="Lato"/>
              <a:sym typeface="Lato"/>
            </a:endParaRPr>
          </a:p>
          <a:p>
            <a:pPr indent="-330200" lvl="0" marL="457200" rtl="0" algn="l">
              <a:spcBef>
                <a:spcPts val="1200"/>
              </a:spcBef>
              <a:spcAft>
                <a:spcPts val="0"/>
              </a:spcAft>
              <a:buSzPts val="1600"/>
              <a:buChar char="●"/>
            </a:pPr>
            <a:r>
              <a:rPr lang="fr" sz="1600">
                <a:latin typeface="Lato"/>
                <a:ea typeface="Lato"/>
                <a:cs typeface="Lato"/>
                <a:sym typeface="Lato"/>
              </a:rPr>
              <a:t>gorge bien rouge gonflée, qui fait mal en avalant possible fièvre	avec transpiration</a:t>
            </a:r>
            <a:endParaRPr sz="1600">
              <a:latin typeface="Lato"/>
              <a:ea typeface="Lato"/>
              <a:cs typeface="Lato"/>
              <a:sym typeface="Lato"/>
            </a:endParaRPr>
          </a:p>
          <a:p>
            <a:pPr indent="0" lvl="0" marL="0" rtl="0" algn="l">
              <a:spcBef>
                <a:spcPts val="1200"/>
              </a:spcBef>
              <a:spcAft>
                <a:spcPts val="1200"/>
              </a:spcAft>
              <a:buNone/>
            </a:pPr>
            <a:r>
              <a:t/>
            </a:r>
            <a:endParaRPr sz="1600">
              <a:latin typeface="Lato"/>
              <a:ea typeface="Lato"/>
              <a:cs typeface="Lato"/>
              <a:sym typeface="Lato"/>
            </a:endParaRPr>
          </a:p>
        </p:txBody>
      </p:sp>
      <p:pic>
        <p:nvPicPr>
          <p:cNvPr id="217" name="Google Shape;217;p29" title="Groge.png"/>
          <p:cNvPicPr preferRelativeResize="0"/>
          <p:nvPr/>
        </p:nvPicPr>
        <p:blipFill rotWithShape="1">
          <a:blip r:embed="rId3">
            <a:alphaModFix/>
          </a:blip>
          <a:srcRect b="779" l="5308" r="50264" t="-780"/>
          <a:stretch/>
        </p:blipFill>
        <p:spPr>
          <a:xfrm>
            <a:off x="5753770" y="0"/>
            <a:ext cx="3427661" cy="5143501"/>
          </a:xfrm>
          <a:prstGeom prst="rect">
            <a:avLst/>
          </a:prstGeom>
          <a:noFill/>
          <a:ln>
            <a:noFill/>
          </a:ln>
        </p:spPr>
      </p:pic>
      <p:sp>
        <p:nvSpPr>
          <p:cNvPr id="218" name="Google Shape;218;p29"/>
          <p:cNvSpPr txBox="1"/>
          <p:nvPr>
            <p:ph idx="1" type="body"/>
          </p:nvPr>
        </p:nvSpPr>
        <p:spPr>
          <a:xfrm>
            <a:off x="360000" y="1989425"/>
            <a:ext cx="5000700" cy="3842100"/>
          </a:xfrm>
          <a:prstGeom prst="rect">
            <a:avLst/>
          </a:prstGeom>
        </p:spPr>
        <p:txBody>
          <a:bodyPr anchorCtr="0" anchor="t" bIns="91425" lIns="91425" spcFirstLastPara="1" rIns="91425" wrap="square" tIns="91425">
            <a:noAutofit/>
          </a:bodyPr>
          <a:lstStyle/>
          <a:p>
            <a:pPr indent="0" lvl="0" marL="457200" rtl="0" algn="r">
              <a:spcBef>
                <a:spcPts val="0"/>
              </a:spcBef>
              <a:spcAft>
                <a:spcPts val="0"/>
              </a:spcAft>
              <a:buNone/>
            </a:pPr>
            <a:r>
              <a:rPr b="1" lang="fr" sz="1600">
                <a:solidFill>
                  <a:srgbClr val="74A84A"/>
                </a:solidFill>
                <a:latin typeface="Lato"/>
                <a:ea typeface="Lato"/>
                <a:cs typeface="Lato"/>
                <a:sym typeface="Lato"/>
              </a:rPr>
              <a:t>APIS MELLIFICA 9ch</a:t>
            </a:r>
            <a:endParaRPr b="1" sz="1600">
              <a:solidFill>
                <a:srgbClr val="74A84A"/>
              </a:solidFill>
              <a:latin typeface="Lato"/>
              <a:ea typeface="Lato"/>
              <a:cs typeface="Lato"/>
              <a:sym typeface="Lato"/>
            </a:endParaRPr>
          </a:p>
          <a:p>
            <a:pPr indent="0" lvl="0" marL="457200" rtl="0" algn="r">
              <a:spcBef>
                <a:spcPts val="1200"/>
              </a:spcBef>
              <a:spcAft>
                <a:spcPts val="0"/>
              </a:spcAft>
              <a:buNone/>
            </a:pPr>
            <a:r>
              <a:t/>
            </a:r>
            <a:endParaRPr sz="1600">
              <a:latin typeface="Lato"/>
              <a:ea typeface="Lato"/>
              <a:cs typeface="Lato"/>
              <a:sym typeface="Lato"/>
            </a:endParaRPr>
          </a:p>
          <a:p>
            <a:pPr indent="0" lvl="0" marL="457200" rtl="0" algn="r">
              <a:spcBef>
                <a:spcPts val="1200"/>
              </a:spcBef>
              <a:spcAft>
                <a:spcPts val="0"/>
              </a:spcAft>
              <a:buNone/>
            </a:pPr>
            <a:r>
              <a:t/>
            </a:r>
            <a:endParaRPr sz="1600">
              <a:latin typeface="Lato"/>
              <a:ea typeface="Lato"/>
              <a:cs typeface="Lato"/>
              <a:sym typeface="Lato"/>
            </a:endParaRPr>
          </a:p>
          <a:p>
            <a:pPr indent="0" lvl="0" marL="457200" rtl="0" algn="r">
              <a:spcBef>
                <a:spcPts val="1200"/>
              </a:spcBef>
              <a:spcAft>
                <a:spcPts val="0"/>
              </a:spcAft>
              <a:buNone/>
            </a:pPr>
            <a:r>
              <a:t/>
            </a:r>
            <a:endParaRPr b="1" sz="1600">
              <a:solidFill>
                <a:srgbClr val="74A84A"/>
              </a:solidFill>
              <a:latin typeface="Lato"/>
              <a:ea typeface="Lato"/>
              <a:cs typeface="Lato"/>
              <a:sym typeface="Lato"/>
            </a:endParaRPr>
          </a:p>
          <a:p>
            <a:pPr indent="0" lvl="0" marL="457200" rtl="0" algn="r">
              <a:spcBef>
                <a:spcPts val="1200"/>
              </a:spcBef>
              <a:spcAft>
                <a:spcPts val="1200"/>
              </a:spcAft>
              <a:buNone/>
            </a:pPr>
            <a:r>
              <a:rPr b="1" lang="fr" sz="1600">
                <a:solidFill>
                  <a:srgbClr val="74A84A"/>
                </a:solidFill>
                <a:latin typeface="Lato"/>
                <a:ea typeface="Lato"/>
                <a:cs typeface="Lato"/>
                <a:sym typeface="Lato"/>
              </a:rPr>
              <a:t>BELLADONNA  9ch</a:t>
            </a:r>
            <a:endParaRPr sz="16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6- Rhume</a:t>
            </a:r>
            <a:endParaRPr>
              <a:solidFill>
                <a:srgbClr val="EF018B"/>
              </a:solidFill>
            </a:endParaRPr>
          </a:p>
        </p:txBody>
      </p:sp>
      <p:sp>
        <p:nvSpPr>
          <p:cNvPr id="224" name="Google Shape;224;p30"/>
          <p:cNvSpPr txBox="1"/>
          <p:nvPr>
            <p:ph idx="1" type="body"/>
          </p:nvPr>
        </p:nvSpPr>
        <p:spPr>
          <a:xfrm>
            <a:off x="311700" y="1152475"/>
            <a:ext cx="5000700" cy="3842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fr" sz="1600">
                <a:latin typeface="Lato"/>
                <a:ea typeface="Lato"/>
                <a:cs typeface="Lato"/>
                <a:sym typeface="Lato"/>
              </a:rPr>
              <a:t>nez bouché, ne coule pas, débouché par le froid</a:t>
            </a:r>
            <a:endParaRPr sz="1600">
              <a:latin typeface="Lato"/>
              <a:ea typeface="Lato"/>
              <a:cs typeface="Lato"/>
              <a:sym typeface="Lato"/>
            </a:endParaRPr>
          </a:p>
          <a:p>
            <a:pPr indent="0" lvl="0" marL="457200" rtl="0" algn="r">
              <a:spcBef>
                <a:spcPts val="1200"/>
              </a:spcBef>
              <a:spcAft>
                <a:spcPts val="0"/>
              </a:spcAft>
              <a:buNone/>
            </a:pPr>
            <a:r>
              <a:rPr b="1" lang="fr" sz="1600">
                <a:solidFill>
                  <a:srgbClr val="74A84A"/>
                </a:solidFill>
                <a:latin typeface="Lato"/>
                <a:ea typeface="Lato"/>
                <a:cs typeface="Lato"/>
                <a:sym typeface="Lato"/>
              </a:rPr>
              <a:t>APIS MELLIFICA 9ch</a:t>
            </a:r>
            <a:endParaRPr b="1" sz="1600">
              <a:solidFill>
                <a:srgbClr val="74A84A"/>
              </a:solidFill>
              <a:latin typeface="Lato"/>
              <a:ea typeface="Lato"/>
              <a:cs typeface="Lato"/>
              <a:sym typeface="Lato"/>
            </a:endParaRPr>
          </a:p>
          <a:p>
            <a:pPr indent="-330200" lvl="0" marL="457200" rtl="0" algn="l">
              <a:spcBef>
                <a:spcPts val="1200"/>
              </a:spcBef>
              <a:spcAft>
                <a:spcPts val="0"/>
              </a:spcAft>
              <a:buSzPts val="1600"/>
              <a:buChar char="●"/>
            </a:pPr>
            <a:r>
              <a:rPr lang="fr" sz="1600">
                <a:latin typeface="Lato"/>
                <a:ea typeface="Lato"/>
                <a:cs typeface="Lato"/>
                <a:sym typeface="Lato"/>
              </a:rPr>
              <a:t>nez bouché la nuit, coule un peu le jour, éternue en série	</a:t>
            </a:r>
            <a:endParaRPr sz="1600">
              <a:latin typeface="Lato"/>
              <a:ea typeface="Lato"/>
              <a:cs typeface="Lato"/>
              <a:sym typeface="Lato"/>
            </a:endParaRPr>
          </a:p>
          <a:p>
            <a:pPr indent="0" lvl="0" marL="457200" rtl="0" algn="r">
              <a:spcBef>
                <a:spcPts val="1200"/>
              </a:spcBef>
              <a:spcAft>
                <a:spcPts val="0"/>
              </a:spcAft>
              <a:buNone/>
            </a:pPr>
            <a:r>
              <a:rPr b="1" lang="fr" sz="1600">
                <a:solidFill>
                  <a:srgbClr val="74A84A"/>
                </a:solidFill>
                <a:latin typeface="Lato"/>
                <a:ea typeface="Lato"/>
                <a:cs typeface="Lato"/>
                <a:sym typeface="Lato"/>
              </a:rPr>
              <a:t>NUX VOMICA  9ch</a:t>
            </a:r>
            <a:endParaRPr b="1" sz="1600">
              <a:solidFill>
                <a:srgbClr val="74A84A"/>
              </a:solidFill>
              <a:latin typeface="Lato"/>
              <a:ea typeface="Lato"/>
              <a:cs typeface="Lato"/>
              <a:sym typeface="Lato"/>
            </a:endParaRPr>
          </a:p>
          <a:p>
            <a:pPr indent="-330200" lvl="0" marL="457200" rtl="0" algn="l">
              <a:spcBef>
                <a:spcPts val="1200"/>
              </a:spcBef>
              <a:spcAft>
                <a:spcPts val="0"/>
              </a:spcAft>
              <a:buSzPts val="1600"/>
              <a:buChar char="●"/>
            </a:pPr>
            <a:r>
              <a:rPr lang="fr" sz="1600">
                <a:latin typeface="Lato"/>
                <a:ea typeface="Lato"/>
                <a:cs typeface="Lato"/>
                <a:sym typeface="Lato"/>
              </a:rPr>
              <a:t>nez coule transparent, jaune, vert…</a:t>
            </a:r>
            <a:endParaRPr sz="1600">
              <a:latin typeface="Lato"/>
              <a:ea typeface="Lato"/>
              <a:cs typeface="Lato"/>
              <a:sym typeface="Lato"/>
            </a:endParaRPr>
          </a:p>
          <a:p>
            <a:pPr indent="0" lvl="0" marL="457200" rtl="0" algn="r">
              <a:spcBef>
                <a:spcPts val="1200"/>
              </a:spcBef>
              <a:spcAft>
                <a:spcPts val="0"/>
              </a:spcAft>
              <a:buNone/>
            </a:pPr>
            <a:r>
              <a:rPr lang="fr" sz="1600">
                <a:latin typeface="Lato"/>
                <a:ea typeface="Lato"/>
                <a:cs typeface="Lato"/>
                <a:sym typeface="Lato"/>
              </a:rPr>
              <a:t>                                      </a:t>
            </a:r>
            <a:r>
              <a:rPr b="1" lang="fr" sz="1600">
                <a:solidFill>
                  <a:srgbClr val="74A84A"/>
                </a:solidFill>
                <a:latin typeface="Lato"/>
                <a:ea typeface="Lato"/>
                <a:cs typeface="Lato"/>
                <a:sym typeface="Lato"/>
              </a:rPr>
              <a:t>ALLIUM CEPA COMPOSÉ</a:t>
            </a:r>
            <a:endParaRPr b="1" sz="1600">
              <a:solidFill>
                <a:srgbClr val="74A84A"/>
              </a:solidFill>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si allergie                    </a:t>
            </a:r>
            <a:endParaRPr sz="1600">
              <a:latin typeface="Lato"/>
              <a:ea typeface="Lato"/>
              <a:cs typeface="Lato"/>
              <a:sym typeface="Lato"/>
            </a:endParaRPr>
          </a:p>
          <a:p>
            <a:pPr indent="0" lvl="0" marL="457200" rtl="0" algn="r">
              <a:spcBef>
                <a:spcPts val="1200"/>
              </a:spcBef>
              <a:spcAft>
                <a:spcPts val="0"/>
              </a:spcAft>
              <a:buNone/>
            </a:pPr>
            <a:r>
              <a:rPr b="1" lang="fr" sz="1600">
                <a:solidFill>
                  <a:srgbClr val="74A84A"/>
                </a:solidFill>
                <a:latin typeface="Lato"/>
                <a:ea typeface="Lato"/>
                <a:cs typeface="Lato"/>
                <a:sym typeface="Lato"/>
              </a:rPr>
              <a:t>POUMON HISTAMINE 15ch</a:t>
            </a:r>
            <a:endParaRPr b="1" sz="1600">
              <a:solidFill>
                <a:srgbClr val="74A84A"/>
              </a:solidFill>
              <a:latin typeface="Lato"/>
              <a:ea typeface="Lato"/>
              <a:cs typeface="Lato"/>
              <a:sym typeface="Lato"/>
            </a:endParaRPr>
          </a:p>
          <a:p>
            <a:pPr indent="0" lvl="0" marL="0" rtl="0" algn="l">
              <a:spcBef>
                <a:spcPts val="1200"/>
              </a:spcBef>
              <a:spcAft>
                <a:spcPts val="1200"/>
              </a:spcAft>
              <a:buNone/>
            </a:pPr>
            <a:r>
              <a:t/>
            </a:r>
            <a:endParaRPr sz="1600">
              <a:latin typeface="Lato"/>
              <a:ea typeface="Lato"/>
              <a:cs typeface="Lato"/>
              <a:sym typeface="Lato"/>
            </a:endParaRPr>
          </a:p>
        </p:txBody>
      </p:sp>
      <p:pic>
        <p:nvPicPr>
          <p:cNvPr id="225" name="Google Shape;225;p30"/>
          <p:cNvPicPr preferRelativeResize="0"/>
          <p:nvPr/>
        </p:nvPicPr>
        <p:blipFill>
          <a:blip r:embed="rId3">
            <a:alphaModFix/>
          </a:blip>
          <a:stretch>
            <a:fillRect/>
          </a:stretch>
        </p:blipFill>
        <p:spPr>
          <a:xfrm>
            <a:off x="5753770" y="0"/>
            <a:ext cx="3427661"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7</a:t>
            </a:r>
            <a:r>
              <a:rPr lang="fr">
                <a:solidFill>
                  <a:srgbClr val="EF018B"/>
                </a:solidFill>
              </a:rPr>
              <a:t>- Toux</a:t>
            </a:r>
            <a:endParaRPr>
              <a:solidFill>
                <a:srgbClr val="EF018B"/>
              </a:solidFill>
            </a:endParaRPr>
          </a:p>
        </p:txBody>
      </p:sp>
      <p:sp>
        <p:nvSpPr>
          <p:cNvPr id="231" name="Google Shape;231;p31"/>
          <p:cNvSpPr txBox="1"/>
          <p:nvPr>
            <p:ph idx="1" type="body"/>
          </p:nvPr>
        </p:nvSpPr>
        <p:spPr>
          <a:xfrm>
            <a:off x="311700" y="1231275"/>
            <a:ext cx="4533900" cy="3337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Lato"/>
              <a:buChar char="●"/>
            </a:pPr>
            <a:r>
              <a:rPr lang="fr" sz="1600">
                <a:latin typeface="Lato"/>
                <a:ea typeface="Lato"/>
                <a:cs typeface="Lato"/>
                <a:sym typeface="Lato"/>
              </a:rPr>
              <a:t>toux sèche et rauque</a:t>
            </a:r>
            <a:endParaRPr sz="1600">
              <a:latin typeface="Lato"/>
              <a:ea typeface="Lato"/>
              <a:cs typeface="Lato"/>
              <a:sym typeface="Lato"/>
            </a:endParaRPr>
          </a:p>
          <a:p>
            <a:pPr indent="0" lvl="0" marL="0" rtl="0" algn="r">
              <a:spcBef>
                <a:spcPts val="0"/>
              </a:spcBef>
              <a:spcAft>
                <a:spcPts val="0"/>
              </a:spcAft>
              <a:buNone/>
            </a:pPr>
            <a:r>
              <a:t/>
            </a:r>
            <a:endParaRPr b="1" sz="1600">
              <a:solidFill>
                <a:srgbClr val="74A84A"/>
              </a:solidFill>
              <a:latin typeface="Lato"/>
              <a:ea typeface="Lato"/>
              <a:cs typeface="Lato"/>
              <a:sym typeface="Lato"/>
            </a:endParaRPr>
          </a:p>
          <a:p>
            <a:pPr indent="0" lvl="0" marL="0" rtl="0" algn="r">
              <a:spcBef>
                <a:spcPts val="0"/>
              </a:spcBef>
              <a:spcAft>
                <a:spcPts val="0"/>
              </a:spcAft>
              <a:buNone/>
            </a:pPr>
            <a:r>
              <a:rPr b="1" lang="fr" sz="1600">
                <a:solidFill>
                  <a:srgbClr val="74A84A"/>
                </a:solidFill>
                <a:latin typeface="Lato"/>
                <a:ea typeface="Lato"/>
                <a:cs typeface="Lato"/>
                <a:sym typeface="Lato"/>
              </a:rPr>
              <a:t>ARUM TRIPHYLLUM COMPOSE</a:t>
            </a:r>
            <a:endParaRPr b="1" sz="1600">
              <a:solidFill>
                <a:srgbClr val="74A84A"/>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toux grasse qui peut donner envie de vomir</a:t>
            </a:r>
            <a:endParaRPr sz="1600">
              <a:latin typeface="Lato"/>
              <a:ea typeface="Lato"/>
              <a:cs typeface="Lato"/>
              <a:sym typeface="Lato"/>
            </a:endParaRPr>
          </a:p>
          <a:p>
            <a:pPr indent="0" lvl="0" marL="0" rtl="0" algn="r">
              <a:spcBef>
                <a:spcPts val="0"/>
              </a:spcBef>
              <a:spcAft>
                <a:spcPts val="0"/>
              </a:spcAft>
              <a:buNone/>
            </a:pPr>
            <a:r>
              <a:t/>
            </a:r>
            <a:endParaRPr b="1" sz="1600">
              <a:solidFill>
                <a:srgbClr val="74A84A"/>
              </a:solidFill>
              <a:latin typeface="Lato"/>
              <a:ea typeface="Lato"/>
              <a:cs typeface="Lato"/>
              <a:sym typeface="Lato"/>
            </a:endParaRPr>
          </a:p>
          <a:p>
            <a:pPr indent="0" lvl="0" marL="0" rtl="0" algn="r">
              <a:spcBef>
                <a:spcPts val="0"/>
              </a:spcBef>
              <a:spcAft>
                <a:spcPts val="0"/>
              </a:spcAft>
              <a:buNone/>
            </a:pPr>
            <a:r>
              <a:rPr b="1" lang="fr" sz="1600">
                <a:solidFill>
                  <a:srgbClr val="74A84A"/>
                </a:solidFill>
                <a:latin typeface="Lato"/>
                <a:ea typeface="Lato"/>
                <a:cs typeface="Lato"/>
                <a:sym typeface="Lato"/>
              </a:rPr>
              <a:t>IPECA 9ch</a:t>
            </a:r>
            <a:endParaRPr b="1" sz="1600">
              <a:solidFill>
                <a:srgbClr val="74A84A"/>
              </a:solidFill>
              <a:latin typeface="Lato"/>
              <a:ea typeface="Lato"/>
              <a:cs typeface="Lato"/>
              <a:sym typeface="Lato"/>
            </a:endParaRPr>
          </a:p>
          <a:p>
            <a:pPr indent="0" lvl="0" marL="0" rtl="0" algn="l">
              <a:spcBef>
                <a:spcPts val="0"/>
              </a:spcBef>
              <a:spcAft>
                <a:spcPts val="0"/>
              </a:spcAft>
              <a:buNone/>
            </a:pPr>
            <a:r>
              <a:t/>
            </a:r>
            <a:endParaRPr b="1" sz="1600">
              <a:solidFill>
                <a:srgbClr val="74A84A"/>
              </a:solidFill>
              <a:latin typeface="Lato"/>
              <a:ea typeface="Lato"/>
              <a:cs typeface="Lato"/>
              <a:sym typeface="Lato"/>
            </a:endParaRPr>
          </a:p>
          <a:p>
            <a:pPr indent="0" lvl="0" marL="0" rtl="0" algn="l">
              <a:spcBef>
                <a:spcPts val="0"/>
              </a:spcBef>
              <a:spcAft>
                <a:spcPts val="0"/>
              </a:spcAft>
              <a:buNone/>
            </a:pPr>
            <a:r>
              <a:rPr lang="fr" sz="1600">
                <a:latin typeface="Lato"/>
                <a:ea typeface="Lato"/>
                <a:cs typeface="Lato"/>
                <a:sym typeface="Lato"/>
              </a:rPr>
              <a:t>Note: l</a:t>
            </a:r>
            <a:r>
              <a:rPr lang="fr" sz="1600">
                <a:latin typeface="Lato"/>
                <a:ea typeface="Lato"/>
                <a:cs typeface="Lato"/>
                <a:sym typeface="Lato"/>
              </a:rPr>
              <a:t>es médicaments de toux sont très nombreux, une auscultation et une bonne connaissance sont nécessaires pour bien choisir</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pic>
        <p:nvPicPr>
          <p:cNvPr id="232" name="Google Shape;232;p31"/>
          <p:cNvPicPr preferRelativeResize="0"/>
          <p:nvPr/>
        </p:nvPicPr>
        <p:blipFill rotWithShape="1">
          <a:blip r:embed="rId3">
            <a:alphaModFix/>
          </a:blip>
          <a:srcRect b="0" l="30836" r="18760" t="0"/>
          <a:stretch/>
        </p:blipFill>
        <p:spPr>
          <a:xfrm flipH="1">
            <a:off x="5760000" y="0"/>
            <a:ext cx="3426426"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latin typeface="Jost Medium"/>
                <a:ea typeface="Jost Medium"/>
                <a:cs typeface="Jost Medium"/>
                <a:sym typeface="Jost Medium"/>
              </a:rPr>
              <a:t>Objectifs de la formation</a:t>
            </a:r>
            <a:endParaRPr>
              <a:solidFill>
                <a:srgbClr val="EF018B"/>
              </a:solidFill>
              <a:latin typeface="Jost Medium"/>
              <a:ea typeface="Jost Medium"/>
              <a:cs typeface="Jost Medium"/>
              <a:sym typeface="Jost Medium"/>
            </a:endParaRPr>
          </a:p>
        </p:txBody>
      </p:sp>
      <p:sp>
        <p:nvSpPr>
          <p:cNvPr id="78" name="Google Shape;78;p14"/>
          <p:cNvSpPr txBox="1"/>
          <p:nvPr>
            <p:ph idx="1" type="body"/>
          </p:nvPr>
        </p:nvSpPr>
        <p:spPr>
          <a:xfrm>
            <a:off x="311700" y="1494375"/>
            <a:ext cx="5235900" cy="20643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SzPts val="1600"/>
              <a:buFont typeface="Lato"/>
              <a:buChar char="●"/>
            </a:pPr>
            <a:r>
              <a:rPr lang="fr" sz="1600">
                <a:latin typeface="Lato"/>
                <a:ea typeface="Lato"/>
                <a:cs typeface="Lato"/>
                <a:sym typeface="Lato"/>
              </a:rPr>
              <a:t>Savoir reconnaître une situation d’automédication</a:t>
            </a:r>
            <a:endParaRPr sz="1600">
              <a:latin typeface="Lato"/>
              <a:ea typeface="Lato"/>
              <a:cs typeface="Lato"/>
              <a:sym typeface="Lato"/>
            </a:endParaRPr>
          </a:p>
          <a:p>
            <a:pPr indent="-330200" lvl="0" marL="457200" rtl="0" algn="l">
              <a:lnSpc>
                <a:spcPct val="200000"/>
              </a:lnSpc>
              <a:spcBef>
                <a:spcPts val="0"/>
              </a:spcBef>
              <a:spcAft>
                <a:spcPts val="0"/>
              </a:spcAft>
              <a:buSzPts val="1600"/>
              <a:buFont typeface="Lato"/>
              <a:buChar char="●"/>
            </a:pPr>
            <a:r>
              <a:rPr lang="fr" sz="1600">
                <a:latin typeface="Lato"/>
                <a:ea typeface="Lato"/>
                <a:cs typeface="Lato"/>
                <a:sym typeface="Lato"/>
              </a:rPr>
              <a:t>Savoir choisir un médicament homéopathique </a:t>
            </a:r>
            <a:endParaRPr sz="1600">
              <a:latin typeface="Lato"/>
              <a:ea typeface="Lato"/>
              <a:cs typeface="Lato"/>
              <a:sym typeface="Lato"/>
            </a:endParaRPr>
          </a:p>
          <a:p>
            <a:pPr indent="-330200" lvl="0" marL="457200" rtl="0" algn="l">
              <a:lnSpc>
                <a:spcPct val="200000"/>
              </a:lnSpc>
              <a:spcBef>
                <a:spcPts val="0"/>
              </a:spcBef>
              <a:spcAft>
                <a:spcPts val="0"/>
              </a:spcAft>
              <a:buSzPts val="1600"/>
              <a:buFont typeface="Lato"/>
              <a:buChar char="●"/>
            </a:pPr>
            <a:r>
              <a:rPr lang="fr" sz="1600">
                <a:latin typeface="Lato"/>
                <a:ea typeface="Lato"/>
                <a:cs typeface="Lato"/>
                <a:sym typeface="Lato"/>
              </a:rPr>
              <a:t>Savoir utiliser </a:t>
            </a:r>
            <a:r>
              <a:rPr lang="fr" sz="1600">
                <a:latin typeface="Lato"/>
                <a:ea typeface="Lato"/>
                <a:cs typeface="Lato"/>
                <a:sym typeface="Lato"/>
              </a:rPr>
              <a:t>un médicament homéopathique </a:t>
            </a:r>
            <a:endParaRPr sz="1600">
              <a:latin typeface="Lato"/>
              <a:ea typeface="Lato"/>
              <a:cs typeface="Lato"/>
              <a:sym typeface="Lato"/>
            </a:endParaRPr>
          </a:p>
          <a:p>
            <a:pPr indent="-330200" lvl="0" marL="457200" rtl="0" algn="l">
              <a:lnSpc>
                <a:spcPct val="200000"/>
              </a:lnSpc>
              <a:spcBef>
                <a:spcPts val="0"/>
              </a:spcBef>
              <a:spcAft>
                <a:spcPts val="0"/>
              </a:spcAft>
              <a:buSzPts val="1600"/>
              <a:buFont typeface="Lato"/>
              <a:buChar char="●"/>
            </a:pPr>
            <a:r>
              <a:rPr lang="fr" sz="1600">
                <a:latin typeface="Lato"/>
                <a:ea typeface="Lato"/>
                <a:cs typeface="Lato"/>
                <a:sym typeface="Lato"/>
              </a:rPr>
              <a:t>Constituer une trousse homéopathique</a:t>
            </a:r>
            <a:endParaRPr sz="1600">
              <a:latin typeface="Lato"/>
              <a:ea typeface="Lato"/>
              <a:cs typeface="Lato"/>
              <a:sym typeface="Lato"/>
            </a:endParaRPr>
          </a:p>
        </p:txBody>
      </p:sp>
      <p:sp>
        <p:nvSpPr>
          <p:cNvPr id="79" name="Google Shape;79;p14"/>
          <p:cNvSpPr txBox="1"/>
          <p:nvPr/>
        </p:nvSpPr>
        <p:spPr>
          <a:xfrm>
            <a:off x="1386650" y="3737075"/>
            <a:ext cx="2241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600">
                <a:solidFill>
                  <a:srgbClr val="74A84A"/>
                </a:solidFill>
                <a:latin typeface="Lato"/>
                <a:ea typeface="Lato"/>
                <a:cs typeface="Lato"/>
                <a:sym typeface="Lato"/>
              </a:rPr>
              <a:t>Règles du jeu:</a:t>
            </a:r>
            <a:endParaRPr b="1" sz="1600">
              <a:solidFill>
                <a:srgbClr val="74A84A"/>
              </a:solidFill>
              <a:latin typeface="Lato"/>
              <a:ea typeface="Lato"/>
              <a:cs typeface="Lato"/>
              <a:sym typeface="Lato"/>
            </a:endParaRPr>
          </a:p>
          <a:p>
            <a:pPr indent="0" lvl="0" marL="0" rtl="0" algn="ctr">
              <a:spcBef>
                <a:spcPts val="0"/>
              </a:spcBef>
              <a:spcAft>
                <a:spcPts val="0"/>
              </a:spcAft>
              <a:buNone/>
            </a:pPr>
            <a:r>
              <a:rPr lang="fr" sz="1600">
                <a:solidFill>
                  <a:srgbClr val="74A84A"/>
                </a:solidFill>
                <a:latin typeface="Lato"/>
                <a:ea typeface="Lato"/>
                <a:cs typeface="Lato"/>
                <a:sym typeface="Lato"/>
              </a:rPr>
              <a:t>téléphone éteint</a:t>
            </a:r>
            <a:endParaRPr sz="1600">
              <a:solidFill>
                <a:srgbClr val="74A84A"/>
              </a:solidFill>
              <a:latin typeface="Lato"/>
              <a:ea typeface="Lato"/>
              <a:cs typeface="Lato"/>
              <a:sym typeface="Lato"/>
            </a:endParaRPr>
          </a:p>
          <a:p>
            <a:pPr indent="0" lvl="0" marL="0" rtl="0" algn="ctr">
              <a:spcBef>
                <a:spcPts val="0"/>
              </a:spcBef>
              <a:spcAft>
                <a:spcPts val="0"/>
              </a:spcAft>
              <a:buNone/>
            </a:pPr>
            <a:r>
              <a:rPr lang="fr" sz="1600">
                <a:solidFill>
                  <a:srgbClr val="74A84A"/>
                </a:solidFill>
                <a:latin typeface="Lato"/>
                <a:ea typeface="Lato"/>
                <a:cs typeface="Lato"/>
                <a:sym typeface="Lato"/>
              </a:rPr>
              <a:t>2 heures</a:t>
            </a:r>
            <a:endParaRPr sz="1600">
              <a:solidFill>
                <a:srgbClr val="74A84A"/>
              </a:solidFill>
              <a:latin typeface="Lato"/>
              <a:ea typeface="Lato"/>
              <a:cs typeface="Lato"/>
              <a:sym typeface="Lato"/>
            </a:endParaRPr>
          </a:p>
        </p:txBody>
      </p:sp>
      <p:pic>
        <p:nvPicPr>
          <p:cNvPr id="80" name="Google Shape;80;p14"/>
          <p:cNvPicPr preferRelativeResize="0"/>
          <p:nvPr/>
        </p:nvPicPr>
        <p:blipFill rotWithShape="1">
          <a:blip r:embed="rId3">
            <a:alphaModFix/>
          </a:blip>
          <a:srcRect b="0" l="0" r="36305" t="0"/>
          <a:stretch/>
        </p:blipFill>
        <p:spPr>
          <a:xfrm>
            <a:off x="5498875" y="0"/>
            <a:ext cx="3672825"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8</a:t>
            </a:r>
            <a:r>
              <a:rPr lang="fr">
                <a:solidFill>
                  <a:srgbClr val="EF018B"/>
                </a:solidFill>
              </a:rPr>
              <a:t>- Douleur et fièvre</a:t>
            </a:r>
            <a:endParaRPr>
              <a:solidFill>
                <a:srgbClr val="EF018B"/>
              </a:solidFill>
            </a:endParaRPr>
          </a:p>
        </p:txBody>
      </p:sp>
      <p:sp>
        <p:nvSpPr>
          <p:cNvPr id="238" name="Google Shape;238;p32"/>
          <p:cNvSpPr txBox="1"/>
          <p:nvPr>
            <p:ph idx="1" type="body"/>
          </p:nvPr>
        </p:nvSpPr>
        <p:spPr>
          <a:xfrm>
            <a:off x="311700" y="1152475"/>
            <a:ext cx="4155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1600">
                <a:latin typeface="Lato"/>
                <a:ea typeface="Lato"/>
                <a:cs typeface="Lato"/>
                <a:sym typeface="Lato"/>
              </a:rPr>
              <a:t>O</a:t>
            </a:r>
            <a:r>
              <a:rPr b="1" lang="fr" sz="1600">
                <a:latin typeface="Lato"/>
                <a:ea typeface="Lato"/>
                <a:cs typeface="Lato"/>
                <a:sym typeface="Lato"/>
              </a:rPr>
              <a:t>bjectif: </a:t>
            </a:r>
            <a:endParaRPr b="1"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utiliser les médicaments connus dans de nouvelles situations</a:t>
            </a:r>
            <a:endParaRPr sz="1600">
              <a:latin typeface="Lato"/>
              <a:ea typeface="Lato"/>
              <a:cs typeface="Lato"/>
              <a:sym typeface="Lato"/>
            </a:endParaRPr>
          </a:p>
          <a:p>
            <a:pPr indent="0" lvl="0" marL="0" rtl="0" algn="l">
              <a:spcBef>
                <a:spcPts val="1200"/>
              </a:spcBef>
              <a:spcAft>
                <a:spcPts val="0"/>
              </a:spcAft>
              <a:buNone/>
            </a:pPr>
            <a:r>
              <a:t/>
            </a:r>
            <a:endParaRPr sz="1600">
              <a:latin typeface="Lato"/>
              <a:ea typeface="Lato"/>
              <a:cs typeface="Lato"/>
              <a:sym typeface="Lato"/>
            </a:endParaRPr>
          </a:p>
          <a:p>
            <a:pPr indent="0" lvl="0" marL="0" rtl="0" algn="l">
              <a:spcBef>
                <a:spcPts val="1200"/>
              </a:spcBef>
              <a:spcAft>
                <a:spcPts val="0"/>
              </a:spcAft>
              <a:buNone/>
            </a:pPr>
            <a:r>
              <a:rPr b="1" lang="fr" sz="1600">
                <a:latin typeface="Lato"/>
                <a:ea typeface="Lato"/>
                <a:cs typeface="Lato"/>
                <a:sym typeface="Lato"/>
              </a:rPr>
              <a:t>R</a:t>
            </a:r>
            <a:r>
              <a:rPr b="1" lang="fr" sz="1600">
                <a:latin typeface="Lato"/>
                <a:ea typeface="Lato"/>
                <a:cs typeface="Lato"/>
                <a:sym typeface="Lato"/>
              </a:rPr>
              <a:t>ègle du jeu</a:t>
            </a:r>
            <a:endParaRPr b="1"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2 équipes</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trouver les médicaments possibles pour chaque situation</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debrief général</a:t>
            </a:r>
            <a:endParaRPr sz="1600">
              <a:latin typeface="Lato"/>
              <a:ea typeface="Lato"/>
              <a:cs typeface="Lato"/>
              <a:sym typeface="Lato"/>
            </a:endParaRPr>
          </a:p>
          <a:p>
            <a:pPr indent="0" lvl="0" marL="457200" rtl="0" algn="l">
              <a:spcBef>
                <a:spcPts val="1200"/>
              </a:spcBef>
              <a:spcAft>
                <a:spcPts val="1200"/>
              </a:spcAft>
              <a:buNone/>
            </a:pPr>
            <a:r>
              <a:t/>
            </a:r>
            <a:endParaRPr sz="1600">
              <a:latin typeface="Lato"/>
              <a:ea typeface="Lato"/>
              <a:cs typeface="Lato"/>
              <a:sym typeface="Lato"/>
            </a:endParaRPr>
          </a:p>
        </p:txBody>
      </p:sp>
      <p:pic>
        <p:nvPicPr>
          <p:cNvPr id="239" name="Google Shape;239;p32"/>
          <p:cNvPicPr preferRelativeResize="0"/>
          <p:nvPr/>
        </p:nvPicPr>
        <p:blipFill rotWithShape="1">
          <a:blip r:embed="rId3">
            <a:alphaModFix/>
          </a:blip>
          <a:srcRect b="0" l="43380" r="8160" t="0"/>
          <a:stretch/>
        </p:blipFill>
        <p:spPr>
          <a:xfrm>
            <a:off x="5529450" y="0"/>
            <a:ext cx="363037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9</a:t>
            </a:r>
            <a:r>
              <a:rPr lang="fr">
                <a:solidFill>
                  <a:srgbClr val="EF018B"/>
                </a:solidFill>
              </a:rPr>
              <a:t>- Douleur et fièvre</a:t>
            </a:r>
            <a:endParaRPr>
              <a:solidFill>
                <a:srgbClr val="EF018B"/>
              </a:solidFill>
            </a:endParaRPr>
          </a:p>
        </p:txBody>
      </p:sp>
      <p:sp>
        <p:nvSpPr>
          <p:cNvPr id="245" name="Google Shape;245;p33"/>
          <p:cNvSpPr txBox="1"/>
          <p:nvPr/>
        </p:nvSpPr>
        <p:spPr>
          <a:xfrm>
            <a:off x="452100" y="1220600"/>
            <a:ext cx="2635500" cy="3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600">
                <a:solidFill>
                  <a:schemeClr val="dk2"/>
                </a:solidFill>
                <a:latin typeface="Lato"/>
                <a:ea typeface="Lato"/>
                <a:cs typeface="Lato"/>
                <a:sym typeface="Lato"/>
              </a:rPr>
              <a:t>MAL DE DENT</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Dent cassée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Gencive gonflée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Douleur en coup “d’électricité”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MAL DE DOS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Lumbago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Sciatique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FIÈVRE</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avec transpiration +++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avec courbatures ……………..</a:t>
            </a:r>
            <a:endParaRPr sz="1600">
              <a:solidFill>
                <a:schemeClr val="dk2"/>
              </a:solidFill>
              <a:latin typeface="Lato"/>
              <a:ea typeface="Lato"/>
              <a:cs typeface="Lato"/>
              <a:sym typeface="Lato"/>
            </a:endParaRPr>
          </a:p>
        </p:txBody>
      </p:sp>
      <p:sp>
        <p:nvSpPr>
          <p:cNvPr id="246" name="Google Shape;246;p33"/>
          <p:cNvSpPr txBox="1"/>
          <p:nvPr/>
        </p:nvSpPr>
        <p:spPr>
          <a:xfrm>
            <a:off x="2983675" y="1232075"/>
            <a:ext cx="2635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ARNICA MONTANA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BELLADONNA 9ch</a:t>
            </a:r>
            <a:endParaRPr b="1" sz="1600">
              <a:solidFill>
                <a:srgbClr val="74A84A"/>
              </a:solidFill>
              <a:latin typeface="Lato"/>
              <a:ea typeface="Lato"/>
              <a:cs typeface="Lato"/>
              <a:sym typeface="Lato"/>
            </a:endParaRPr>
          </a:p>
          <a:p>
            <a:pPr indent="0" lvl="0" marL="0" rtl="0" algn="l">
              <a:spcBef>
                <a:spcPts val="0"/>
              </a:spcBef>
              <a:spcAft>
                <a:spcPts val="0"/>
              </a:spcAft>
              <a:buNone/>
            </a:pPr>
            <a:r>
              <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HYPERICUM 15ch</a:t>
            </a:r>
            <a:endParaRPr b="1" sz="1600">
              <a:solidFill>
                <a:srgbClr val="74A84A"/>
              </a:solidFill>
              <a:latin typeface="Lato"/>
              <a:ea typeface="Lato"/>
              <a:cs typeface="Lato"/>
              <a:sym typeface="Lato"/>
            </a:endParaRPr>
          </a:p>
          <a:p>
            <a:pPr indent="0" lvl="0" marL="0" rtl="0" algn="l">
              <a:spcBef>
                <a:spcPts val="0"/>
              </a:spcBef>
              <a:spcAft>
                <a:spcPts val="0"/>
              </a:spcAft>
              <a:buNone/>
            </a:pPr>
            <a:r>
              <a:t/>
            </a:r>
            <a:endParaRPr b="1" sz="1600">
              <a:solidFill>
                <a:srgbClr val="74A84A"/>
              </a:solidFill>
              <a:latin typeface="Lato"/>
              <a:ea typeface="Lato"/>
              <a:cs typeface="Lato"/>
              <a:sym typeface="Lato"/>
            </a:endParaRPr>
          </a:p>
          <a:p>
            <a:pPr indent="0" lvl="0" marL="0" rtl="0" algn="l">
              <a:spcBef>
                <a:spcPts val="0"/>
              </a:spcBef>
              <a:spcAft>
                <a:spcPts val="0"/>
              </a:spcAft>
              <a:buNone/>
            </a:pPr>
            <a:r>
              <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ALOE COMPOSÉ </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 NUX VOMICA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ALOE COMPOSÉ </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 HYPERICUM 15ch</a:t>
            </a:r>
            <a:endParaRPr b="1" sz="1600">
              <a:solidFill>
                <a:srgbClr val="74A84A"/>
              </a:solidFill>
              <a:latin typeface="Lato"/>
              <a:ea typeface="Lato"/>
              <a:cs typeface="Lato"/>
              <a:sym typeface="Lato"/>
            </a:endParaRPr>
          </a:p>
          <a:p>
            <a:pPr indent="0" lvl="0" marL="0" rtl="0" algn="l">
              <a:spcBef>
                <a:spcPts val="0"/>
              </a:spcBef>
              <a:spcAft>
                <a:spcPts val="0"/>
              </a:spcAft>
              <a:buNone/>
            </a:pPr>
            <a:r>
              <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BELLADONNA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ARNICA 9ch</a:t>
            </a:r>
            <a:endParaRPr b="1" sz="1600">
              <a:solidFill>
                <a:srgbClr val="74A84A"/>
              </a:solidFill>
              <a:latin typeface="Lato"/>
              <a:ea typeface="Lato"/>
              <a:cs typeface="Lato"/>
              <a:sym typeface="Lato"/>
            </a:endParaRPr>
          </a:p>
        </p:txBody>
      </p:sp>
      <p:pic>
        <p:nvPicPr>
          <p:cNvPr id="247" name="Google Shape;247;p33"/>
          <p:cNvPicPr preferRelativeResize="0"/>
          <p:nvPr/>
        </p:nvPicPr>
        <p:blipFill rotWithShape="1">
          <a:blip r:embed="rId3">
            <a:alphaModFix/>
          </a:blip>
          <a:srcRect b="0" l="43380" r="8160" t="0"/>
          <a:stretch/>
        </p:blipFill>
        <p:spPr>
          <a:xfrm>
            <a:off x="5529450" y="0"/>
            <a:ext cx="363037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EF018B"/>
                </a:solidFill>
                <a:latin typeface="Jost Medium"/>
                <a:ea typeface="Jost Medium"/>
                <a:cs typeface="Jost Medium"/>
                <a:sym typeface="Jost Medium"/>
              </a:rPr>
              <a:t>LA TROUSSE</a:t>
            </a:r>
            <a:endParaRPr>
              <a:solidFill>
                <a:srgbClr val="EF018B"/>
              </a:solidFill>
              <a:latin typeface="Jost Medium"/>
              <a:ea typeface="Jost Medium"/>
              <a:cs typeface="Jost Medium"/>
              <a:sym typeface="Jost Medium"/>
            </a:endParaRPr>
          </a:p>
          <a:p>
            <a:pPr indent="0" lvl="0" marL="0" rtl="0" algn="ctr">
              <a:spcBef>
                <a:spcPts val="0"/>
              </a:spcBef>
              <a:spcAft>
                <a:spcPts val="0"/>
              </a:spcAft>
              <a:buNone/>
            </a:pPr>
            <a:r>
              <a:rPr lang="fr" sz="2133">
                <a:solidFill>
                  <a:srgbClr val="EF018B"/>
                </a:solidFill>
                <a:latin typeface="Jost Medium"/>
                <a:ea typeface="Jost Medium"/>
                <a:cs typeface="Jost Medium"/>
                <a:sym typeface="Jost Medium"/>
              </a:rPr>
              <a:t>du samedi soir</a:t>
            </a:r>
            <a:endParaRPr sz="2133">
              <a:solidFill>
                <a:srgbClr val="EF018B"/>
              </a:solidFill>
              <a:latin typeface="Jost Medium"/>
              <a:ea typeface="Jost Medium"/>
              <a:cs typeface="Jost Medium"/>
              <a:sym typeface="Jost Medium"/>
            </a:endParaRPr>
          </a:p>
        </p:txBody>
      </p:sp>
      <p:sp>
        <p:nvSpPr>
          <p:cNvPr id="253" name="Google Shape;253;p34"/>
          <p:cNvSpPr txBox="1"/>
          <p:nvPr/>
        </p:nvSpPr>
        <p:spPr>
          <a:xfrm>
            <a:off x="453600" y="2070275"/>
            <a:ext cx="35919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600">
                <a:solidFill>
                  <a:srgbClr val="74A84A"/>
                </a:solidFill>
                <a:latin typeface="Lato"/>
                <a:ea typeface="Lato"/>
                <a:cs typeface="Lato"/>
                <a:sym typeface="Lato"/>
              </a:rPr>
              <a:t>ARNICA MONTANA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HYPERICUM PERFORATUM 15ch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APIS MELLIFICA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BELLADONNA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POUMON HISTAMINE 15ch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ALOE COMPOSÉ </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NUX VOMICA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IPECA 9ch</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ALLIUM CEPA COMPOSÉ</a:t>
            </a:r>
            <a:endParaRPr b="1" sz="1600">
              <a:solidFill>
                <a:srgbClr val="74A84A"/>
              </a:solidFill>
              <a:latin typeface="Lato"/>
              <a:ea typeface="Lato"/>
              <a:cs typeface="Lato"/>
              <a:sym typeface="Lato"/>
            </a:endParaRPr>
          </a:p>
          <a:p>
            <a:pPr indent="0" lvl="0" marL="0" rtl="0" algn="l">
              <a:spcBef>
                <a:spcPts val="0"/>
              </a:spcBef>
              <a:spcAft>
                <a:spcPts val="0"/>
              </a:spcAft>
              <a:buNone/>
            </a:pPr>
            <a:r>
              <a:rPr b="1" lang="fr" sz="1600">
                <a:solidFill>
                  <a:srgbClr val="74A84A"/>
                </a:solidFill>
                <a:latin typeface="Lato"/>
                <a:ea typeface="Lato"/>
                <a:cs typeface="Lato"/>
                <a:sym typeface="Lato"/>
              </a:rPr>
              <a:t>ARUM TRIPHYLLUM COMPOSÉ</a:t>
            </a:r>
            <a:endParaRPr b="1" sz="1600">
              <a:solidFill>
                <a:srgbClr val="74A84A"/>
              </a:solidFill>
              <a:latin typeface="Lato"/>
              <a:ea typeface="Lato"/>
              <a:cs typeface="Lato"/>
              <a:sym typeface="Lato"/>
            </a:endParaRPr>
          </a:p>
        </p:txBody>
      </p:sp>
      <p:pic>
        <p:nvPicPr>
          <p:cNvPr id="254" name="Google Shape;254;p34"/>
          <p:cNvPicPr preferRelativeResize="0"/>
          <p:nvPr/>
        </p:nvPicPr>
        <p:blipFill>
          <a:blip r:embed="rId3">
            <a:alphaModFix/>
          </a:blip>
          <a:stretch>
            <a:fillRect/>
          </a:stretch>
        </p:blipFill>
        <p:spPr>
          <a:xfrm>
            <a:off x="5586300" y="178414"/>
            <a:ext cx="1185900" cy="4849286"/>
          </a:xfrm>
          <a:prstGeom prst="rect">
            <a:avLst/>
          </a:prstGeom>
          <a:noFill/>
          <a:ln>
            <a:noFill/>
          </a:ln>
        </p:spPr>
      </p:pic>
      <p:pic>
        <p:nvPicPr>
          <p:cNvPr id="255" name="Google Shape;255;p34"/>
          <p:cNvPicPr preferRelativeResize="0"/>
          <p:nvPr/>
        </p:nvPicPr>
        <p:blipFill>
          <a:blip r:embed="rId4">
            <a:alphaModFix/>
          </a:blip>
          <a:stretch>
            <a:fillRect/>
          </a:stretch>
        </p:blipFill>
        <p:spPr>
          <a:xfrm>
            <a:off x="7982592" y="188000"/>
            <a:ext cx="1118083" cy="4849274"/>
          </a:xfrm>
          <a:prstGeom prst="rect">
            <a:avLst/>
          </a:prstGeom>
          <a:noFill/>
          <a:ln>
            <a:noFill/>
          </a:ln>
        </p:spPr>
      </p:pic>
      <p:pic>
        <p:nvPicPr>
          <p:cNvPr id="256" name="Google Shape;256;p34"/>
          <p:cNvPicPr preferRelativeResize="0"/>
          <p:nvPr/>
        </p:nvPicPr>
        <p:blipFill>
          <a:blip r:embed="rId5">
            <a:alphaModFix/>
          </a:blip>
          <a:stretch>
            <a:fillRect/>
          </a:stretch>
        </p:blipFill>
        <p:spPr>
          <a:xfrm>
            <a:off x="6840025" y="217971"/>
            <a:ext cx="1118075" cy="4849327"/>
          </a:xfrm>
          <a:prstGeom prst="rect">
            <a:avLst/>
          </a:prstGeom>
          <a:noFill/>
          <a:ln>
            <a:noFill/>
          </a:ln>
        </p:spPr>
      </p:pic>
      <p:sp>
        <p:nvSpPr>
          <p:cNvPr id="257" name="Google Shape;257;p34"/>
          <p:cNvSpPr txBox="1"/>
          <p:nvPr/>
        </p:nvSpPr>
        <p:spPr>
          <a:xfrm>
            <a:off x="606000" y="1308275"/>
            <a:ext cx="3591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600">
                <a:solidFill>
                  <a:srgbClr val="2C541D"/>
                </a:solidFill>
                <a:latin typeface="Lato"/>
                <a:ea typeface="Lato"/>
                <a:cs typeface="Lato"/>
                <a:sym typeface="Lato"/>
              </a:rPr>
              <a:t>Médicaments homéopathiques d’automédication</a:t>
            </a:r>
            <a:endParaRPr sz="1600">
              <a:solidFill>
                <a:srgbClr val="2C541D"/>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5"/>
          <p:cNvPicPr preferRelativeResize="0"/>
          <p:nvPr/>
        </p:nvPicPr>
        <p:blipFill>
          <a:blip r:embed="rId3">
            <a:alphaModFix/>
          </a:blip>
          <a:stretch>
            <a:fillRect/>
          </a:stretch>
        </p:blipFill>
        <p:spPr>
          <a:xfrm>
            <a:off x="3099706" y="2562038"/>
            <a:ext cx="1725382" cy="1502975"/>
          </a:xfrm>
          <a:prstGeom prst="rect">
            <a:avLst/>
          </a:prstGeom>
          <a:noFill/>
          <a:ln>
            <a:noFill/>
          </a:ln>
        </p:spPr>
      </p:pic>
      <p:sp>
        <p:nvSpPr>
          <p:cNvPr id="263" name="Google Shape;263;p35"/>
          <p:cNvSpPr txBox="1"/>
          <p:nvPr>
            <p:ph type="ctrTitle"/>
          </p:nvPr>
        </p:nvSpPr>
        <p:spPr>
          <a:xfrm>
            <a:off x="311700" y="439775"/>
            <a:ext cx="8520600" cy="160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a:solidFill>
                  <a:srgbClr val="EF018B"/>
                </a:solidFill>
                <a:latin typeface="Jost"/>
                <a:ea typeface="Jost"/>
                <a:cs typeface="Jost"/>
                <a:sym typeface="Jost"/>
              </a:rPr>
              <a:t>A</a:t>
            </a:r>
            <a:r>
              <a:rPr lang="fr">
                <a:solidFill>
                  <a:srgbClr val="EF018B"/>
                </a:solidFill>
                <a:latin typeface="Jost"/>
                <a:ea typeface="Jost"/>
                <a:cs typeface="Jost"/>
                <a:sym typeface="Jost"/>
              </a:rPr>
              <a:t> VOS TUBES</a:t>
            </a:r>
            <a:endParaRPr>
              <a:solidFill>
                <a:srgbClr val="EF018B"/>
              </a:solidFill>
              <a:latin typeface="Jost"/>
              <a:ea typeface="Jost"/>
              <a:cs typeface="Jost"/>
              <a:sym typeface="Jost"/>
            </a:endParaRPr>
          </a:p>
          <a:p>
            <a:pPr indent="0" lvl="0" marL="0" rtl="0" algn="ctr">
              <a:spcBef>
                <a:spcPts val="0"/>
              </a:spcBef>
              <a:spcAft>
                <a:spcPts val="0"/>
              </a:spcAft>
              <a:buNone/>
            </a:pPr>
            <a:r>
              <a:rPr lang="fr" sz="2800">
                <a:solidFill>
                  <a:srgbClr val="595959"/>
                </a:solidFill>
                <a:latin typeface="Lato"/>
                <a:ea typeface="Lato"/>
                <a:cs typeface="Lato"/>
                <a:sym typeface="Lato"/>
              </a:rPr>
              <a:t>…. </a:t>
            </a:r>
            <a:r>
              <a:rPr lang="fr" sz="2800">
                <a:solidFill>
                  <a:srgbClr val="595959"/>
                </a:solidFill>
                <a:latin typeface="Lato"/>
                <a:ea typeface="Lato"/>
                <a:cs typeface="Lato"/>
                <a:sym typeface="Lato"/>
              </a:rPr>
              <a:t>prêts … partez!</a:t>
            </a:r>
            <a:endParaRPr sz="2800">
              <a:solidFill>
                <a:srgbClr val="595959"/>
              </a:solidFill>
              <a:latin typeface="Lato"/>
              <a:ea typeface="Lato"/>
              <a:cs typeface="Lato"/>
              <a:sym typeface="Lato"/>
            </a:endParaRPr>
          </a:p>
        </p:txBody>
      </p:sp>
      <p:pic>
        <p:nvPicPr>
          <p:cNvPr id="264" name="Google Shape;264;p35"/>
          <p:cNvPicPr preferRelativeResize="0"/>
          <p:nvPr/>
        </p:nvPicPr>
        <p:blipFill>
          <a:blip r:embed="rId4">
            <a:alphaModFix/>
          </a:blip>
          <a:stretch>
            <a:fillRect/>
          </a:stretch>
        </p:blipFill>
        <p:spPr>
          <a:xfrm>
            <a:off x="3394412" y="2774000"/>
            <a:ext cx="1135974" cy="420976"/>
          </a:xfrm>
          <a:prstGeom prst="rect">
            <a:avLst/>
          </a:prstGeom>
          <a:noFill/>
          <a:ln>
            <a:noFill/>
          </a:ln>
        </p:spPr>
      </p:pic>
      <p:sp>
        <p:nvSpPr>
          <p:cNvPr id="265" name="Google Shape;265;p35"/>
          <p:cNvSpPr txBox="1"/>
          <p:nvPr/>
        </p:nvSpPr>
        <p:spPr>
          <a:xfrm>
            <a:off x="3287975" y="3060000"/>
            <a:ext cx="10029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200">
                <a:solidFill>
                  <a:srgbClr val="74A84A"/>
                </a:solidFill>
                <a:latin typeface="Jost ExtraLight"/>
                <a:ea typeface="Jost ExtraLight"/>
                <a:cs typeface="Jost ExtraLight"/>
                <a:sym typeface="Jost ExtraLight"/>
              </a:rPr>
              <a:t>.com</a:t>
            </a:r>
            <a:endParaRPr sz="1200">
              <a:solidFill>
                <a:srgbClr val="74A84A"/>
              </a:solidFill>
              <a:latin typeface="Jost ExtraLight"/>
              <a:ea typeface="Jost ExtraLight"/>
              <a:cs typeface="Jost ExtraLight"/>
              <a:sym typeface="Jost ExtraLight"/>
            </a:endParaRPr>
          </a:p>
        </p:txBody>
      </p:sp>
      <p:pic>
        <p:nvPicPr>
          <p:cNvPr id="266" name="Google Shape;266;p35" title="PAGE ACCUEIL.png"/>
          <p:cNvPicPr preferRelativeResize="0"/>
          <p:nvPr/>
        </p:nvPicPr>
        <p:blipFill>
          <a:blip r:embed="rId5">
            <a:alphaModFix/>
          </a:blip>
          <a:stretch>
            <a:fillRect/>
          </a:stretch>
        </p:blipFill>
        <p:spPr>
          <a:xfrm>
            <a:off x="5130126" y="2562050"/>
            <a:ext cx="1050450" cy="1050450"/>
          </a:xfrm>
          <a:prstGeom prst="rect">
            <a:avLst/>
          </a:prstGeom>
          <a:noFill/>
          <a:ln>
            <a:noFill/>
          </a:ln>
        </p:spPr>
      </p:pic>
      <p:pic>
        <p:nvPicPr>
          <p:cNvPr id="267" name="Google Shape;267;p35"/>
          <p:cNvPicPr preferRelativeResize="0"/>
          <p:nvPr/>
        </p:nvPicPr>
        <p:blipFill>
          <a:blip r:embed="rId6">
            <a:alphaModFix/>
          </a:blip>
          <a:stretch>
            <a:fillRect/>
          </a:stretch>
        </p:blipFill>
        <p:spPr>
          <a:xfrm rot="1588319">
            <a:off x="2500670" y="4462804"/>
            <a:ext cx="483725" cy="2097994"/>
          </a:xfrm>
          <a:prstGeom prst="rect">
            <a:avLst/>
          </a:prstGeom>
          <a:noFill/>
          <a:ln>
            <a:noFill/>
          </a:ln>
        </p:spPr>
      </p:pic>
      <p:pic>
        <p:nvPicPr>
          <p:cNvPr id="268" name="Google Shape;268;p35"/>
          <p:cNvPicPr preferRelativeResize="0"/>
          <p:nvPr/>
        </p:nvPicPr>
        <p:blipFill>
          <a:blip r:embed="rId7">
            <a:alphaModFix/>
          </a:blip>
          <a:stretch>
            <a:fillRect/>
          </a:stretch>
        </p:blipFill>
        <p:spPr>
          <a:xfrm rot="1715609">
            <a:off x="4646350" y="4191900"/>
            <a:ext cx="513064" cy="2097975"/>
          </a:xfrm>
          <a:prstGeom prst="rect">
            <a:avLst/>
          </a:prstGeom>
          <a:noFill/>
          <a:ln>
            <a:noFill/>
          </a:ln>
        </p:spPr>
      </p:pic>
      <p:pic>
        <p:nvPicPr>
          <p:cNvPr id="269" name="Google Shape;269;p35"/>
          <p:cNvPicPr preferRelativeResize="0"/>
          <p:nvPr/>
        </p:nvPicPr>
        <p:blipFill>
          <a:blip r:embed="rId6">
            <a:alphaModFix/>
          </a:blip>
          <a:stretch>
            <a:fillRect/>
          </a:stretch>
        </p:blipFill>
        <p:spPr>
          <a:xfrm>
            <a:off x="7242945" y="4767604"/>
            <a:ext cx="483725" cy="2097994"/>
          </a:xfrm>
          <a:prstGeom prst="rect">
            <a:avLst/>
          </a:prstGeom>
          <a:noFill/>
          <a:ln>
            <a:noFill/>
          </a:ln>
        </p:spPr>
      </p:pic>
      <p:pic>
        <p:nvPicPr>
          <p:cNvPr id="270" name="Google Shape;270;p35"/>
          <p:cNvPicPr preferRelativeResize="0"/>
          <p:nvPr/>
        </p:nvPicPr>
        <p:blipFill>
          <a:blip r:embed="rId8">
            <a:alphaModFix/>
          </a:blip>
          <a:stretch>
            <a:fillRect/>
          </a:stretch>
        </p:blipFill>
        <p:spPr>
          <a:xfrm rot="-1460126">
            <a:off x="5690812" y="4454200"/>
            <a:ext cx="483715" cy="2097975"/>
          </a:xfrm>
          <a:prstGeom prst="rect">
            <a:avLst/>
          </a:prstGeom>
          <a:noFill/>
          <a:ln>
            <a:noFill/>
          </a:ln>
        </p:spPr>
      </p:pic>
      <p:pic>
        <p:nvPicPr>
          <p:cNvPr id="271" name="Google Shape;271;p35"/>
          <p:cNvPicPr preferRelativeResize="0"/>
          <p:nvPr/>
        </p:nvPicPr>
        <p:blipFill>
          <a:blip r:embed="rId8">
            <a:alphaModFix/>
          </a:blip>
          <a:stretch>
            <a:fillRect/>
          </a:stretch>
        </p:blipFill>
        <p:spPr>
          <a:xfrm rot="-1416901">
            <a:off x="3152024" y="4071537"/>
            <a:ext cx="483716" cy="2097974"/>
          </a:xfrm>
          <a:prstGeom prst="rect">
            <a:avLst/>
          </a:prstGeom>
          <a:noFill/>
          <a:ln>
            <a:noFill/>
          </a:ln>
        </p:spPr>
      </p:pic>
      <p:pic>
        <p:nvPicPr>
          <p:cNvPr id="272" name="Google Shape;272;p35"/>
          <p:cNvPicPr preferRelativeResize="0"/>
          <p:nvPr/>
        </p:nvPicPr>
        <p:blipFill>
          <a:blip r:embed="rId7">
            <a:alphaModFix/>
          </a:blip>
          <a:stretch>
            <a:fillRect/>
          </a:stretch>
        </p:blipFill>
        <p:spPr>
          <a:xfrm rot="-525849">
            <a:off x="7789550" y="4071537"/>
            <a:ext cx="513064" cy="2097975"/>
          </a:xfrm>
          <a:prstGeom prst="rect">
            <a:avLst/>
          </a:prstGeom>
          <a:noFill/>
          <a:ln>
            <a:noFill/>
          </a:ln>
        </p:spPr>
      </p:pic>
      <p:sp>
        <p:nvSpPr>
          <p:cNvPr id="273" name="Google Shape;273;p35"/>
          <p:cNvSpPr/>
          <p:nvPr/>
        </p:nvSpPr>
        <p:spPr>
          <a:xfrm>
            <a:off x="11150" y="4615125"/>
            <a:ext cx="2106000" cy="792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4" name="Google Shape;274;p35"/>
          <p:cNvPicPr preferRelativeResize="0"/>
          <p:nvPr/>
        </p:nvPicPr>
        <p:blipFill>
          <a:blip r:embed="rId7">
            <a:alphaModFix/>
          </a:blip>
          <a:stretch>
            <a:fillRect/>
          </a:stretch>
        </p:blipFill>
        <p:spPr>
          <a:xfrm rot="2075289">
            <a:off x="677975" y="4120350"/>
            <a:ext cx="513064" cy="2097975"/>
          </a:xfrm>
          <a:prstGeom prst="rect">
            <a:avLst/>
          </a:prstGeom>
          <a:noFill/>
          <a:ln>
            <a:noFill/>
          </a:ln>
        </p:spPr>
      </p:pic>
      <p:pic>
        <p:nvPicPr>
          <p:cNvPr id="275" name="Google Shape;275;p35"/>
          <p:cNvPicPr preferRelativeResize="0"/>
          <p:nvPr/>
        </p:nvPicPr>
        <p:blipFill>
          <a:blip r:embed="rId6">
            <a:alphaModFix/>
          </a:blip>
          <a:stretch>
            <a:fillRect/>
          </a:stretch>
        </p:blipFill>
        <p:spPr>
          <a:xfrm rot="-2206178">
            <a:off x="323946" y="4524542"/>
            <a:ext cx="483725" cy="2097995"/>
          </a:xfrm>
          <a:prstGeom prst="rect">
            <a:avLst/>
          </a:prstGeom>
          <a:noFill/>
          <a:ln>
            <a:noFill/>
          </a:ln>
        </p:spPr>
      </p:pic>
      <p:pic>
        <p:nvPicPr>
          <p:cNvPr id="276" name="Google Shape;276;p35"/>
          <p:cNvPicPr preferRelativeResize="0"/>
          <p:nvPr/>
        </p:nvPicPr>
        <p:blipFill>
          <a:blip r:embed="rId7">
            <a:alphaModFix/>
          </a:blip>
          <a:stretch>
            <a:fillRect/>
          </a:stretch>
        </p:blipFill>
        <p:spPr>
          <a:xfrm rot="-461970">
            <a:off x="3639588" y="4663700"/>
            <a:ext cx="513064" cy="2097975"/>
          </a:xfrm>
          <a:prstGeom prst="rect">
            <a:avLst/>
          </a:prstGeom>
          <a:noFill/>
          <a:ln>
            <a:noFill/>
          </a:ln>
        </p:spPr>
      </p:pic>
      <p:pic>
        <p:nvPicPr>
          <p:cNvPr id="277" name="Google Shape;277;p35"/>
          <p:cNvPicPr preferRelativeResize="0"/>
          <p:nvPr/>
        </p:nvPicPr>
        <p:blipFill>
          <a:blip r:embed="rId8">
            <a:alphaModFix/>
          </a:blip>
          <a:stretch>
            <a:fillRect/>
          </a:stretch>
        </p:blipFill>
        <p:spPr>
          <a:xfrm rot="1511599">
            <a:off x="8405025" y="4276474"/>
            <a:ext cx="483716" cy="2097976"/>
          </a:xfrm>
          <a:prstGeom prst="rect">
            <a:avLst/>
          </a:prstGeom>
          <a:noFill/>
          <a:ln>
            <a:noFill/>
          </a:ln>
        </p:spPr>
      </p:pic>
      <p:pic>
        <p:nvPicPr>
          <p:cNvPr id="278" name="Google Shape;278;p35" title="tube vert clair.png"/>
          <p:cNvPicPr preferRelativeResize="0"/>
          <p:nvPr/>
        </p:nvPicPr>
        <p:blipFill>
          <a:blip r:embed="rId9">
            <a:alphaModFix/>
          </a:blip>
          <a:stretch>
            <a:fillRect/>
          </a:stretch>
        </p:blipFill>
        <p:spPr>
          <a:xfrm rot="149512">
            <a:off x="6270529" y="4378725"/>
            <a:ext cx="516396" cy="2151650"/>
          </a:xfrm>
          <a:prstGeom prst="rect">
            <a:avLst/>
          </a:prstGeom>
          <a:noFill/>
          <a:ln>
            <a:noFill/>
          </a:ln>
        </p:spPr>
      </p:pic>
      <p:pic>
        <p:nvPicPr>
          <p:cNvPr id="279" name="Google Shape;279;p35" title="tubes-removebg-preview.png"/>
          <p:cNvPicPr preferRelativeResize="0"/>
          <p:nvPr/>
        </p:nvPicPr>
        <p:blipFill rotWithShape="1">
          <a:blip r:embed="rId10">
            <a:alphaModFix/>
          </a:blip>
          <a:srcRect b="-1380" l="-1207" r="70159" t="1380"/>
          <a:stretch/>
        </p:blipFill>
        <p:spPr>
          <a:xfrm rot="158985">
            <a:off x="1292500" y="3626737"/>
            <a:ext cx="789525" cy="2917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latin typeface="Jost Medium"/>
                <a:ea typeface="Jost Medium"/>
                <a:cs typeface="Jost Medium"/>
                <a:sym typeface="Jost Medium"/>
              </a:rPr>
              <a:t>Présentations</a:t>
            </a:r>
            <a:endParaRPr>
              <a:solidFill>
                <a:srgbClr val="EF018B"/>
              </a:solidFill>
              <a:latin typeface="Jost Medium"/>
              <a:ea typeface="Jost Medium"/>
              <a:cs typeface="Jost Medium"/>
              <a:sym typeface="Jost Medium"/>
            </a:endParaRPr>
          </a:p>
        </p:txBody>
      </p:sp>
      <p:sp>
        <p:nvSpPr>
          <p:cNvPr id="86" name="Google Shape;86;p15"/>
          <p:cNvSpPr txBox="1"/>
          <p:nvPr>
            <p:ph idx="1" type="body"/>
          </p:nvPr>
        </p:nvSpPr>
        <p:spPr>
          <a:xfrm>
            <a:off x="311700" y="1152475"/>
            <a:ext cx="5026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595959"/>
                </a:solidFill>
                <a:latin typeface="Lato"/>
                <a:ea typeface="Lato"/>
                <a:cs typeface="Lato"/>
                <a:sym typeface="Lato"/>
              </a:rPr>
              <a:t>Objectifs:   </a:t>
            </a:r>
            <a:endParaRPr b="1" sz="1600">
              <a:solidFill>
                <a:srgbClr val="595959"/>
              </a:solidFill>
              <a:latin typeface="Lato"/>
              <a:ea typeface="Lato"/>
              <a:cs typeface="Lato"/>
              <a:sym typeface="Lato"/>
            </a:endParaRPr>
          </a:p>
          <a:p>
            <a:pPr indent="-330200" lvl="0" marL="457200" rtl="0" algn="l">
              <a:spcBef>
                <a:spcPts val="1200"/>
              </a:spcBef>
              <a:spcAft>
                <a:spcPts val="0"/>
              </a:spcAft>
              <a:buClr>
                <a:srgbClr val="595959"/>
              </a:buClr>
              <a:buSzPts val="1600"/>
              <a:buFont typeface="Lato"/>
              <a:buChar char="●"/>
            </a:pPr>
            <a:r>
              <a:rPr lang="fr" sz="1600">
                <a:solidFill>
                  <a:srgbClr val="595959"/>
                </a:solidFill>
                <a:latin typeface="Lato"/>
                <a:ea typeface="Lato"/>
                <a:cs typeface="Lato"/>
                <a:sym typeface="Lato"/>
              </a:rPr>
              <a:t>se présenter </a:t>
            </a:r>
            <a:endParaRPr sz="1600">
              <a:solidFill>
                <a:srgbClr val="595959"/>
              </a:solidFill>
              <a:latin typeface="Lato"/>
              <a:ea typeface="Lato"/>
              <a:cs typeface="Lato"/>
              <a:sym typeface="Lato"/>
            </a:endParaRPr>
          </a:p>
          <a:p>
            <a:pPr indent="-330200" lvl="0" marL="457200" rtl="0" algn="l">
              <a:spcBef>
                <a:spcPts val="0"/>
              </a:spcBef>
              <a:spcAft>
                <a:spcPts val="0"/>
              </a:spcAft>
              <a:buClr>
                <a:srgbClr val="595959"/>
              </a:buClr>
              <a:buSzPts val="1600"/>
              <a:buFont typeface="Lato"/>
              <a:buChar char="●"/>
            </a:pPr>
            <a:r>
              <a:rPr lang="fr" sz="1600">
                <a:solidFill>
                  <a:srgbClr val="595959"/>
                </a:solidFill>
                <a:latin typeface="Lato"/>
                <a:ea typeface="Lato"/>
                <a:cs typeface="Lato"/>
                <a:sym typeface="Lato"/>
              </a:rPr>
              <a:t>exprimer votre besoin</a:t>
            </a:r>
            <a:endParaRPr sz="1600">
              <a:solidFill>
                <a:srgbClr val="595959"/>
              </a:solidFill>
              <a:latin typeface="Lato"/>
              <a:ea typeface="Lato"/>
              <a:cs typeface="Lato"/>
              <a:sym typeface="Lato"/>
            </a:endParaRPr>
          </a:p>
          <a:p>
            <a:pPr indent="0" lvl="0" marL="0" rtl="0" algn="l">
              <a:spcBef>
                <a:spcPts val="1200"/>
              </a:spcBef>
              <a:spcAft>
                <a:spcPts val="0"/>
              </a:spcAft>
              <a:buNone/>
            </a:pPr>
            <a:r>
              <a:rPr b="1" lang="fr" sz="1600">
                <a:solidFill>
                  <a:srgbClr val="595959"/>
                </a:solidFill>
                <a:latin typeface="Lato"/>
                <a:ea typeface="Lato"/>
                <a:cs typeface="Lato"/>
                <a:sym typeface="Lato"/>
              </a:rPr>
              <a:t>Règle du jeu</a:t>
            </a:r>
            <a:endParaRPr b="1" sz="1600">
              <a:solidFill>
                <a:srgbClr val="595959"/>
              </a:solidFill>
              <a:latin typeface="Lato"/>
              <a:ea typeface="Lato"/>
              <a:cs typeface="Lato"/>
              <a:sym typeface="Lato"/>
            </a:endParaRPr>
          </a:p>
          <a:p>
            <a:pPr indent="0" lvl="0" marL="0" rtl="0" algn="l">
              <a:spcBef>
                <a:spcPts val="1200"/>
              </a:spcBef>
              <a:spcAft>
                <a:spcPts val="0"/>
              </a:spcAft>
              <a:buNone/>
            </a:pPr>
            <a:r>
              <a:rPr lang="fr" sz="1600">
                <a:solidFill>
                  <a:srgbClr val="595959"/>
                </a:solidFill>
                <a:latin typeface="Lato"/>
                <a:ea typeface="Lato"/>
                <a:cs typeface="Lato"/>
                <a:sym typeface="Lato"/>
              </a:rPr>
              <a:t>1 min par participant</a:t>
            </a:r>
            <a:endParaRPr sz="1600">
              <a:solidFill>
                <a:srgbClr val="595959"/>
              </a:solidFill>
              <a:latin typeface="Lato"/>
              <a:ea typeface="Lato"/>
              <a:cs typeface="Lato"/>
              <a:sym typeface="Lato"/>
            </a:endParaRPr>
          </a:p>
          <a:p>
            <a:pPr indent="-330200" lvl="0" marL="457200" rtl="0" algn="l">
              <a:spcBef>
                <a:spcPts val="1200"/>
              </a:spcBef>
              <a:spcAft>
                <a:spcPts val="0"/>
              </a:spcAft>
              <a:buClr>
                <a:srgbClr val="595959"/>
              </a:buClr>
              <a:buSzPts val="1600"/>
              <a:buFont typeface="Lato"/>
              <a:buChar char="●"/>
            </a:pPr>
            <a:r>
              <a:rPr lang="fr" sz="1600">
                <a:solidFill>
                  <a:srgbClr val="595959"/>
                </a:solidFill>
                <a:latin typeface="Lato"/>
                <a:ea typeface="Lato"/>
                <a:cs typeface="Lato"/>
                <a:sym typeface="Lato"/>
              </a:rPr>
              <a:t>mon prénom</a:t>
            </a:r>
            <a:endParaRPr sz="1600">
              <a:solidFill>
                <a:srgbClr val="595959"/>
              </a:solidFill>
              <a:latin typeface="Lato"/>
              <a:ea typeface="Lato"/>
              <a:cs typeface="Lato"/>
              <a:sym typeface="Lato"/>
            </a:endParaRPr>
          </a:p>
          <a:p>
            <a:pPr indent="-330200" lvl="0" marL="457200" rtl="0" algn="l">
              <a:spcBef>
                <a:spcPts val="0"/>
              </a:spcBef>
              <a:spcAft>
                <a:spcPts val="0"/>
              </a:spcAft>
              <a:buClr>
                <a:srgbClr val="595959"/>
              </a:buClr>
              <a:buSzPts val="1600"/>
              <a:buFont typeface="Lato"/>
              <a:buChar char="●"/>
            </a:pPr>
            <a:r>
              <a:rPr lang="fr" sz="1600">
                <a:solidFill>
                  <a:srgbClr val="595959"/>
                </a:solidFill>
                <a:latin typeface="Lato"/>
                <a:ea typeface="Lato"/>
                <a:cs typeface="Lato"/>
                <a:sym typeface="Lato"/>
              </a:rPr>
              <a:t>mes attentes</a:t>
            </a:r>
            <a:endParaRPr sz="1600">
              <a:solidFill>
                <a:srgbClr val="595959"/>
              </a:solidFill>
              <a:latin typeface="Lato"/>
              <a:ea typeface="Lato"/>
              <a:cs typeface="Lato"/>
              <a:sym typeface="Lato"/>
            </a:endParaRPr>
          </a:p>
          <a:p>
            <a:pPr indent="0" lvl="0" marL="457200" rtl="0" algn="l">
              <a:spcBef>
                <a:spcPts val="1200"/>
              </a:spcBef>
              <a:spcAft>
                <a:spcPts val="0"/>
              </a:spcAft>
              <a:buNone/>
            </a:pPr>
            <a:r>
              <a:t/>
            </a:r>
            <a:endParaRPr sz="1600">
              <a:solidFill>
                <a:srgbClr val="595959"/>
              </a:solidFill>
              <a:latin typeface="Lato"/>
              <a:ea typeface="Lato"/>
              <a:cs typeface="Lato"/>
              <a:sym typeface="Lato"/>
            </a:endParaRPr>
          </a:p>
          <a:p>
            <a:pPr indent="0" lvl="0" marL="0" rtl="0" algn="l">
              <a:spcBef>
                <a:spcPts val="1200"/>
              </a:spcBef>
              <a:spcAft>
                <a:spcPts val="0"/>
              </a:spcAft>
              <a:buNone/>
            </a:pPr>
            <a:r>
              <a:t/>
            </a:r>
            <a:endParaRPr sz="1600">
              <a:solidFill>
                <a:srgbClr val="595959"/>
              </a:solidFill>
              <a:latin typeface="Lato"/>
              <a:ea typeface="Lato"/>
              <a:cs typeface="Lato"/>
              <a:sym typeface="Lato"/>
            </a:endParaRPr>
          </a:p>
          <a:p>
            <a:pPr indent="0" lvl="0" marL="0" rtl="0" algn="l">
              <a:spcBef>
                <a:spcPts val="1200"/>
              </a:spcBef>
              <a:spcAft>
                <a:spcPts val="0"/>
              </a:spcAft>
              <a:buNone/>
            </a:pPr>
            <a:r>
              <a:t/>
            </a:r>
            <a:endParaRPr sz="1600">
              <a:solidFill>
                <a:srgbClr val="595959"/>
              </a:solidFill>
              <a:latin typeface="Lato"/>
              <a:ea typeface="Lato"/>
              <a:cs typeface="Lato"/>
              <a:sym typeface="Lato"/>
            </a:endParaRPr>
          </a:p>
          <a:p>
            <a:pPr indent="0" lvl="0" marL="0" rtl="0" algn="l">
              <a:spcBef>
                <a:spcPts val="1200"/>
              </a:spcBef>
              <a:spcAft>
                <a:spcPts val="0"/>
              </a:spcAft>
              <a:buNone/>
            </a:pPr>
            <a:r>
              <a:rPr lang="fr" sz="1600">
                <a:solidFill>
                  <a:srgbClr val="595959"/>
                </a:solidFill>
                <a:latin typeface="Lato"/>
                <a:ea typeface="Lato"/>
                <a:cs typeface="Lato"/>
                <a:sym typeface="Lato"/>
              </a:rPr>
              <a:t>			</a:t>
            </a:r>
            <a:endParaRPr sz="1600">
              <a:solidFill>
                <a:srgbClr val="595959"/>
              </a:solidFill>
              <a:latin typeface="Lato"/>
              <a:ea typeface="Lato"/>
              <a:cs typeface="Lato"/>
              <a:sym typeface="Lato"/>
            </a:endParaRPr>
          </a:p>
          <a:p>
            <a:pPr indent="0" lvl="0" marL="0" rtl="0" algn="l">
              <a:spcBef>
                <a:spcPts val="1200"/>
              </a:spcBef>
              <a:spcAft>
                <a:spcPts val="1200"/>
              </a:spcAft>
              <a:buNone/>
            </a:pPr>
            <a:r>
              <a:t/>
            </a:r>
            <a:endParaRPr sz="1600">
              <a:solidFill>
                <a:srgbClr val="595959"/>
              </a:solidFill>
              <a:latin typeface="Lato"/>
              <a:ea typeface="Lato"/>
              <a:cs typeface="Lato"/>
              <a:sym typeface="Lato"/>
            </a:endParaRPr>
          </a:p>
        </p:txBody>
      </p:sp>
      <p:pic>
        <p:nvPicPr>
          <p:cNvPr id="87" name="Google Shape;87;p15"/>
          <p:cNvPicPr preferRelativeResize="0"/>
          <p:nvPr/>
        </p:nvPicPr>
        <p:blipFill rotWithShape="1">
          <a:blip r:embed="rId3">
            <a:alphaModFix/>
          </a:blip>
          <a:srcRect b="0" l="10456" r="18841" t="0"/>
          <a:stretch/>
        </p:blipFill>
        <p:spPr>
          <a:xfrm>
            <a:off x="5510150" y="0"/>
            <a:ext cx="36368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latin typeface="Jost Medium"/>
                <a:ea typeface="Jost Medium"/>
                <a:cs typeface="Jost Medium"/>
                <a:sym typeface="Jost Medium"/>
              </a:rPr>
              <a:t>1-</a:t>
            </a:r>
            <a:r>
              <a:rPr lang="fr">
                <a:solidFill>
                  <a:srgbClr val="EF018B"/>
                </a:solidFill>
                <a:latin typeface="Jost Medium"/>
                <a:ea typeface="Jost Medium"/>
                <a:cs typeface="Jost Medium"/>
                <a:sym typeface="Jost Medium"/>
              </a:rPr>
              <a:t> Mon automédication</a:t>
            </a:r>
            <a:endParaRPr>
              <a:solidFill>
                <a:srgbClr val="EF018B"/>
              </a:solidFill>
              <a:latin typeface="Jost Medium"/>
              <a:ea typeface="Jost Medium"/>
              <a:cs typeface="Jost Medium"/>
              <a:sym typeface="Jost Medium"/>
            </a:endParaRPr>
          </a:p>
        </p:txBody>
      </p:sp>
      <p:sp>
        <p:nvSpPr>
          <p:cNvPr id="93" name="Google Shape;9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1600">
                <a:latin typeface="Lato"/>
                <a:ea typeface="Lato"/>
                <a:cs typeface="Lato"/>
                <a:sym typeface="Lato"/>
              </a:rPr>
              <a:t>O</a:t>
            </a:r>
            <a:r>
              <a:rPr b="1" lang="fr" sz="1600">
                <a:latin typeface="Lato"/>
                <a:ea typeface="Lato"/>
                <a:cs typeface="Lato"/>
                <a:sym typeface="Lato"/>
              </a:rPr>
              <a:t>bjectif: </a:t>
            </a:r>
            <a:endParaRPr b="1"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savoir ce que je</a:t>
            </a:r>
            <a:r>
              <a:rPr lang="fr" sz="1600">
                <a:latin typeface="Lato"/>
                <a:ea typeface="Lato"/>
                <a:cs typeface="Lato"/>
                <a:sym typeface="Lato"/>
              </a:rPr>
              <a:t> peux soigner moi-même</a:t>
            </a:r>
            <a:endParaRPr sz="1600">
              <a:latin typeface="Lato"/>
              <a:ea typeface="Lato"/>
              <a:cs typeface="Lato"/>
              <a:sym typeface="Lato"/>
            </a:endParaRPr>
          </a:p>
          <a:p>
            <a:pPr indent="0" lvl="0" marL="0" rtl="0" algn="l">
              <a:spcBef>
                <a:spcPts val="1200"/>
              </a:spcBef>
              <a:spcAft>
                <a:spcPts val="0"/>
              </a:spcAft>
              <a:buNone/>
            </a:pPr>
            <a:r>
              <a:t/>
            </a:r>
            <a:endParaRPr b="1" sz="1600">
              <a:latin typeface="Lato"/>
              <a:ea typeface="Lato"/>
              <a:cs typeface="Lato"/>
              <a:sym typeface="Lato"/>
            </a:endParaRPr>
          </a:p>
          <a:p>
            <a:pPr indent="0" lvl="0" marL="0" rtl="0" algn="l">
              <a:spcBef>
                <a:spcPts val="1200"/>
              </a:spcBef>
              <a:spcAft>
                <a:spcPts val="0"/>
              </a:spcAft>
              <a:buNone/>
            </a:pPr>
            <a:r>
              <a:rPr b="1" lang="fr" sz="1600">
                <a:latin typeface="Lato"/>
                <a:ea typeface="Lato"/>
                <a:cs typeface="Lato"/>
                <a:sym typeface="Lato"/>
              </a:rPr>
              <a:t>R</a:t>
            </a:r>
            <a:r>
              <a:rPr b="1" lang="fr" sz="1600">
                <a:latin typeface="Lato"/>
                <a:ea typeface="Lato"/>
                <a:cs typeface="Lato"/>
                <a:sym typeface="Lato"/>
              </a:rPr>
              <a:t>ègle du jeu: </a:t>
            </a:r>
            <a:r>
              <a:rPr lang="fr" sz="1600">
                <a:latin typeface="Lato"/>
                <a:ea typeface="Lato"/>
                <a:cs typeface="Lato"/>
                <a:sym typeface="Lato"/>
              </a:rPr>
              <a:t> </a:t>
            </a:r>
            <a:endParaRPr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ensemble</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définir l’urgence médicale</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classer les maladies par degré d’urgence</a:t>
            </a:r>
            <a:endParaRPr sz="1600">
              <a:latin typeface="Lato"/>
              <a:ea typeface="Lato"/>
              <a:cs typeface="Lato"/>
              <a:sym typeface="Lato"/>
            </a:endParaRPr>
          </a:p>
        </p:txBody>
      </p:sp>
      <p:grpSp>
        <p:nvGrpSpPr>
          <p:cNvPr id="94" name="Google Shape;94;p16"/>
          <p:cNvGrpSpPr/>
          <p:nvPr/>
        </p:nvGrpSpPr>
        <p:grpSpPr>
          <a:xfrm>
            <a:off x="5057371" y="-57125"/>
            <a:ext cx="4162830" cy="5273693"/>
            <a:chOff x="5057371" y="-57125"/>
            <a:chExt cx="4162830" cy="5273693"/>
          </a:xfrm>
        </p:grpSpPr>
        <p:pic>
          <p:nvPicPr>
            <p:cNvPr id="95" name="Google Shape;95;p16"/>
            <p:cNvPicPr preferRelativeResize="0"/>
            <p:nvPr/>
          </p:nvPicPr>
          <p:blipFill rotWithShape="1">
            <a:blip r:embed="rId3">
              <a:alphaModFix/>
            </a:blip>
            <a:srcRect b="25559" l="14943" r="15809" t="15963"/>
            <a:stretch/>
          </p:blipFill>
          <p:spPr>
            <a:xfrm>
              <a:off x="7579950" y="2385150"/>
              <a:ext cx="1640251" cy="1017225"/>
            </a:xfrm>
            <a:prstGeom prst="rect">
              <a:avLst/>
            </a:prstGeom>
            <a:noFill/>
            <a:ln>
              <a:noFill/>
            </a:ln>
          </p:spPr>
        </p:pic>
        <p:pic>
          <p:nvPicPr>
            <p:cNvPr id="96" name="Google Shape;96;p16"/>
            <p:cNvPicPr preferRelativeResize="0"/>
            <p:nvPr/>
          </p:nvPicPr>
          <p:blipFill rotWithShape="1">
            <a:blip r:embed="rId4">
              <a:alphaModFix/>
            </a:blip>
            <a:srcRect b="23838" l="0" r="0" t="0"/>
            <a:stretch/>
          </p:blipFill>
          <p:spPr>
            <a:xfrm>
              <a:off x="7250998" y="3474900"/>
              <a:ext cx="1893001" cy="1739624"/>
            </a:xfrm>
            <a:prstGeom prst="rect">
              <a:avLst/>
            </a:prstGeom>
            <a:noFill/>
            <a:ln>
              <a:noFill/>
            </a:ln>
          </p:spPr>
        </p:pic>
        <p:pic>
          <p:nvPicPr>
            <p:cNvPr id="97" name="Google Shape;97;p16"/>
            <p:cNvPicPr preferRelativeResize="0"/>
            <p:nvPr/>
          </p:nvPicPr>
          <p:blipFill rotWithShape="1">
            <a:blip r:embed="rId5">
              <a:alphaModFix/>
            </a:blip>
            <a:srcRect b="6041" l="0" r="0" t="0"/>
            <a:stretch/>
          </p:blipFill>
          <p:spPr>
            <a:xfrm>
              <a:off x="7579950" y="0"/>
              <a:ext cx="1640251" cy="2312624"/>
            </a:xfrm>
            <a:prstGeom prst="rect">
              <a:avLst/>
            </a:prstGeom>
            <a:noFill/>
            <a:ln>
              <a:noFill/>
            </a:ln>
          </p:spPr>
        </p:pic>
        <p:pic>
          <p:nvPicPr>
            <p:cNvPr id="98" name="Google Shape;98;p16"/>
            <p:cNvPicPr preferRelativeResize="0"/>
            <p:nvPr/>
          </p:nvPicPr>
          <p:blipFill>
            <a:blip r:embed="rId6">
              <a:alphaModFix/>
            </a:blip>
            <a:stretch>
              <a:fillRect/>
            </a:stretch>
          </p:blipFill>
          <p:spPr>
            <a:xfrm>
              <a:off x="5073250" y="3476950"/>
              <a:ext cx="2083350" cy="1739617"/>
            </a:xfrm>
            <a:prstGeom prst="rect">
              <a:avLst/>
            </a:prstGeom>
            <a:noFill/>
            <a:ln>
              <a:noFill/>
            </a:ln>
          </p:spPr>
        </p:pic>
        <p:pic>
          <p:nvPicPr>
            <p:cNvPr id="99" name="Google Shape;99;p16"/>
            <p:cNvPicPr preferRelativeResize="0"/>
            <p:nvPr/>
          </p:nvPicPr>
          <p:blipFill>
            <a:blip r:embed="rId7">
              <a:alphaModFix/>
            </a:blip>
            <a:stretch>
              <a:fillRect/>
            </a:stretch>
          </p:blipFill>
          <p:spPr>
            <a:xfrm>
              <a:off x="5057371" y="-57125"/>
              <a:ext cx="2430499" cy="1620333"/>
            </a:xfrm>
            <a:prstGeom prst="rect">
              <a:avLst/>
            </a:prstGeom>
            <a:noFill/>
            <a:ln>
              <a:noFill/>
            </a:ln>
          </p:spPr>
        </p:pic>
        <p:pic>
          <p:nvPicPr>
            <p:cNvPr id="100" name="Google Shape;100;p16"/>
            <p:cNvPicPr preferRelativeResize="0"/>
            <p:nvPr/>
          </p:nvPicPr>
          <p:blipFill rotWithShape="1">
            <a:blip r:embed="rId8">
              <a:alphaModFix/>
            </a:blip>
            <a:srcRect b="0" l="43380" r="8160" t="0"/>
            <a:stretch/>
          </p:blipFill>
          <p:spPr>
            <a:xfrm>
              <a:off x="6278750" y="1666825"/>
              <a:ext cx="1225000" cy="1735547"/>
            </a:xfrm>
            <a:prstGeom prst="rect">
              <a:avLst/>
            </a:prstGeom>
            <a:noFill/>
            <a:ln>
              <a:noFill/>
            </a:ln>
          </p:spPr>
        </p:pic>
        <p:pic>
          <p:nvPicPr>
            <p:cNvPr id="101" name="Google Shape;101;p16"/>
            <p:cNvPicPr preferRelativeResize="0"/>
            <p:nvPr/>
          </p:nvPicPr>
          <p:blipFill rotWithShape="1">
            <a:blip r:embed="rId9">
              <a:alphaModFix/>
            </a:blip>
            <a:srcRect b="0" l="30836" r="18760" t="0"/>
            <a:stretch/>
          </p:blipFill>
          <p:spPr>
            <a:xfrm flipH="1">
              <a:off x="5057376" y="1652300"/>
              <a:ext cx="1158874" cy="173555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17"/>
          <p:cNvGrpSpPr/>
          <p:nvPr/>
        </p:nvGrpSpPr>
        <p:grpSpPr>
          <a:xfrm>
            <a:off x="5057371" y="-57125"/>
            <a:ext cx="4162830" cy="5273693"/>
            <a:chOff x="5057371" y="-57125"/>
            <a:chExt cx="4162830" cy="5273693"/>
          </a:xfrm>
        </p:grpSpPr>
        <p:pic>
          <p:nvPicPr>
            <p:cNvPr id="107" name="Google Shape;107;p17"/>
            <p:cNvPicPr preferRelativeResize="0"/>
            <p:nvPr/>
          </p:nvPicPr>
          <p:blipFill rotWithShape="1">
            <a:blip r:embed="rId3">
              <a:alphaModFix/>
            </a:blip>
            <a:srcRect b="25559" l="14943" r="15809" t="15963"/>
            <a:stretch/>
          </p:blipFill>
          <p:spPr>
            <a:xfrm>
              <a:off x="7579950" y="2385150"/>
              <a:ext cx="1640251" cy="1017225"/>
            </a:xfrm>
            <a:prstGeom prst="rect">
              <a:avLst/>
            </a:prstGeom>
            <a:noFill/>
            <a:ln>
              <a:noFill/>
            </a:ln>
          </p:spPr>
        </p:pic>
        <p:pic>
          <p:nvPicPr>
            <p:cNvPr id="108" name="Google Shape;108;p17"/>
            <p:cNvPicPr preferRelativeResize="0"/>
            <p:nvPr/>
          </p:nvPicPr>
          <p:blipFill rotWithShape="1">
            <a:blip r:embed="rId4">
              <a:alphaModFix/>
            </a:blip>
            <a:srcRect b="23838" l="0" r="0" t="0"/>
            <a:stretch/>
          </p:blipFill>
          <p:spPr>
            <a:xfrm>
              <a:off x="7250998" y="3474900"/>
              <a:ext cx="1893001" cy="1739624"/>
            </a:xfrm>
            <a:prstGeom prst="rect">
              <a:avLst/>
            </a:prstGeom>
            <a:noFill/>
            <a:ln>
              <a:noFill/>
            </a:ln>
          </p:spPr>
        </p:pic>
        <p:pic>
          <p:nvPicPr>
            <p:cNvPr id="109" name="Google Shape;109;p17"/>
            <p:cNvPicPr preferRelativeResize="0"/>
            <p:nvPr/>
          </p:nvPicPr>
          <p:blipFill rotWithShape="1">
            <a:blip r:embed="rId5">
              <a:alphaModFix/>
            </a:blip>
            <a:srcRect b="6041" l="0" r="0" t="0"/>
            <a:stretch/>
          </p:blipFill>
          <p:spPr>
            <a:xfrm>
              <a:off x="7579950" y="0"/>
              <a:ext cx="1640251" cy="2312624"/>
            </a:xfrm>
            <a:prstGeom prst="rect">
              <a:avLst/>
            </a:prstGeom>
            <a:noFill/>
            <a:ln>
              <a:noFill/>
            </a:ln>
          </p:spPr>
        </p:pic>
        <p:pic>
          <p:nvPicPr>
            <p:cNvPr id="110" name="Google Shape;110;p17"/>
            <p:cNvPicPr preferRelativeResize="0"/>
            <p:nvPr/>
          </p:nvPicPr>
          <p:blipFill>
            <a:blip r:embed="rId6">
              <a:alphaModFix/>
            </a:blip>
            <a:stretch>
              <a:fillRect/>
            </a:stretch>
          </p:blipFill>
          <p:spPr>
            <a:xfrm>
              <a:off x="5073250" y="3476950"/>
              <a:ext cx="2083350" cy="1739617"/>
            </a:xfrm>
            <a:prstGeom prst="rect">
              <a:avLst/>
            </a:prstGeom>
            <a:noFill/>
            <a:ln>
              <a:noFill/>
            </a:ln>
          </p:spPr>
        </p:pic>
        <p:pic>
          <p:nvPicPr>
            <p:cNvPr id="111" name="Google Shape;111;p17"/>
            <p:cNvPicPr preferRelativeResize="0"/>
            <p:nvPr/>
          </p:nvPicPr>
          <p:blipFill>
            <a:blip r:embed="rId7">
              <a:alphaModFix/>
            </a:blip>
            <a:stretch>
              <a:fillRect/>
            </a:stretch>
          </p:blipFill>
          <p:spPr>
            <a:xfrm>
              <a:off x="5057371" y="-57125"/>
              <a:ext cx="2430499" cy="1620333"/>
            </a:xfrm>
            <a:prstGeom prst="rect">
              <a:avLst/>
            </a:prstGeom>
            <a:noFill/>
            <a:ln>
              <a:noFill/>
            </a:ln>
          </p:spPr>
        </p:pic>
        <p:pic>
          <p:nvPicPr>
            <p:cNvPr id="112" name="Google Shape;112;p17"/>
            <p:cNvPicPr preferRelativeResize="0"/>
            <p:nvPr/>
          </p:nvPicPr>
          <p:blipFill rotWithShape="1">
            <a:blip r:embed="rId8">
              <a:alphaModFix/>
            </a:blip>
            <a:srcRect b="0" l="43380" r="8160" t="0"/>
            <a:stretch/>
          </p:blipFill>
          <p:spPr>
            <a:xfrm>
              <a:off x="6278750" y="1666825"/>
              <a:ext cx="1225000" cy="1735547"/>
            </a:xfrm>
            <a:prstGeom prst="rect">
              <a:avLst/>
            </a:prstGeom>
            <a:noFill/>
            <a:ln>
              <a:noFill/>
            </a:ln>
          </p:spPr>
        </p:pic>
        <p:pic>
          <p:nvPicPr>
            <p:cNvPr id="113" name="Google Shape;113;p17"/>
            <p:cNvPicPr preferRelativeResize="0"/>
            <p:nvPr/>
          </p:nvPicPr>
          <p:blipFill rotWithShape="1">
            <a:blip r:embed="rId9">
              <a:alphaModFix/>
            </a:blip>
            <a:srcRect b="0" l="30836" r="18760" t="0"/>
            <a:stretch/>
          </p:blipFill>
          <p:spPr>
            <a:xfrm flipH="1">
              <a:off x="5057376" y="1652300"/>
              <a:ext cx="1158874" cy="1735550"/>
            </a:xfrm>
            <a:prstGeom prst="rect">
              <a:avLst/>
            </a:prstGeom>
            <a:noFill/>
            <a:ln>
              <a:noFill/>
            </a:ln>
          </p:spPr>
        </p:pic>
      </p:grpSp>
      <p:graphicFrame>
        <p:nvGraphicFramePr>
          <p:cNvPr id="114" name="Google Shape;114;p17"/>
          <p:cNvGraphicFramePr/>
          <p:nvPr/>
        </p:nvGraphicFramePr>
        <p:xfrm>
          <a:off x="311700" y="1061075"/>
          <a:ext cx="3000000" cy="3000000"/>
        </p:xfrm>
        <a:graphic>
          <a:graphicData uri="http://schemas.openxmlformats.org/drawingml/2006/table">
            <a:tbl>
              <a:tblPr>
                <a:noFill/>
                <a:tableStyleId>{673AA31F-4459-454F-ADE4-242347478825}</a:tableStyleId>
              </a:tblPr>
              <a:tblGrid>
                <a:gridCol w="2911250"/>
              </a:tblGrid>
              <a:tr h="275575">
                <a:tc>
                  <a:txBody>
                    <a:bodyPr/>
                    <a:lstStyle/>
                    <a:p>
                      <a:pPr indent="0" lvl="0" marL="0" rtl="0" algn="l">
                        <a:spcBef>
                          <a:spcPts val="0"/>
                        </a:spcBef>
                        <a:spcAft>
                          <a:spcPts val="0"/>
                        </a:spcAft>
                        <a:buClr>
                          <a:schemeClr val="dk1"/>
                        </a:buClr>
                        <a:buSzPts val="1100"/>
                        <a:buFont typeface="Arial"/>
                        <a:buNone/>
                      </a:pPr>
                      <a:r>
                        <a:rPr lang="fr" sz="1600">
                          <a:solidFill>
                            <a:srgbClr val="595959"/>
                          </a:solidFill>
                          <a:latin typeface="Lato"/>
                          <a:ea typeface="Lato"/>
                          <a:cs typeface="Lato"/>
                          <a:sym typeface="Lato"/>
                        </a:rPr>
                        <a:t>URGENT </a:t>
                      </a:r>
                      <a:endParaRPr sz="1600">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fr" sz="1600">
                          <a:solidFill>
                            <a:srgbClr val="595959"/>
                          </a:solidFill>
                          <a:latin typeface="Lato"/>
                          <a:ea typeface="Lato"/>
                          <a:cs typeface="Lato"/>
                          <a:sym typeface="Lato"/>
                        </a:rPr>
                        <a:t>dans les heures qui viennent</a:t>
                      </a:r>
                      <a:endParaRPr sz="1600">
                        <a:solidFill>
                          <a:srgbClr val="595959"/>
                        </a:solidFill>
                        <a:latin typeface="Lato"/>
                        <a:ea typeface="Lato"/>
                        <a:cs typeface="Lato"/>
                        <a:sym typeface="Lato"/>
                      </a:endParaRPr>
                    </a:p>
                  </a:txBody>
                  <a:tcPr marT="91425" marB="91425" marR="91425" marL="91425">
                    <a:solidFill>
                      <a:schemeClr val="lt1"/>
                    </a:solidFill>
                  </a:tcPr>
                </a:tc>
              </a:tr>
              <a:tr h="1500650">
                <a:tc>
                  <a:txBody>
                    <a:bodyPr/>
                    <a:lstStyle/>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595959"/>
                        </a:solidFill>
                        <a:latin typeface="Lato"/>
                        <a:ea typeface="Lato"/>
                        <a:cs typeface="Lato"/>
                        <a:sym typeface="Lato"/>
                      </a:endParaRPr>
                    </a:p>
                  </a:txBody>
                  <a:tcPr marT="91425" marB="91425" marR="91425" marL="91425">
                    <a:solidFill>
                      <a:schemeClr val="lt1"/>
                    </a:solidFill>
                  </a:tcPr>
                </a:tc>
              </a:tr>
            </a:tbl>
          </a:graphicData>
        </a:graphic>
      </p:graphicFrame>
      <p:sp>
        <p:nvSpPr>
          <p:cNvPr id="115" name="Google Shape;115;p17"/>
          <p:cNvSpPr txBox="1"/>
          <p:nvPr>
            <p:ph type="title"/>
          </p:nvPr>
        </p:nvSpPr>
        <p:spPr>
          <a:xfrm>
            <a:off x="311700" y="44761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latin typeface="Jost Medium"/>
                <a:ea typeface="Jost Medium"/>
                <a:cs typeface="Jost Medium"/>
                <a:sym typeface="Jost Medium"/>
              </a:rPr>
              <a:t>1- Mon automédication</a:t>
            </a:r>
            <a:endParaRPr>
              <a:solidFill>
                <a:srgbClr val="EF018B"/>
              </a:solidFill>
              <a:latin typeface="Jost Medium"/>
              <a:ea typeface="Jost Medium"/>
              <a:cs typeface="Jost Medium"/>
              <a:sym typeface="Jost Medium"/>
            </a:endParaRPr>
          </a:p>
        </p:txBody>
      </p:sp>
      <p:graphicFrame>
        <p:nvGraphicFramePr>
          <p:cNvPr id="116" name="Google Shape;116;p17"/>
          <p:cNvGraphicFramePr/>
          <p:nvPr/>
        </p:nvGraphicFramePr>
        <p:xfrm>
          <a:off x="3222950" y="1061063"/>
          <a:ext cx="3000000" cy="3000000"/>
        </p:xfrm>
        <a:graphic>
          <a:graphicData uri="http://schemas.openxmlformats.org/drawingml/2006/table">
            <a:tbl>
              <a:tblPr>
                <a:noFill/>
                <a:tableStyleId>{673AA31F-4459-454F-ADE4-242347478825}</a:tableStyleId>
              </a:tblPr>
              <a:tblGrid>
                <a:gridCol w="2835525"/>
              </a:tblGrid>
              <a:tr h="670525">
                <a:tc>
                  <a:txBody>
                    <a:bodyPr/>
                    <a:lstStyle/>
                    <a:p>
                      <a:pPr indent="0" lvl="0" marL="0" rtl="0" algn="l">
                        <a:spcBef>
                          <a:spcPts val="0"/>
                        </a:spcBef>
                        <a:spcAft>
                          <a:spcPts val="0"/>
                        </a:spcAft>
                        <a:buClr>
                          <a:schemeClr val="dk1"/>
                        </a:buClr>
                        <a:buSzPts val="1100"/>
                        <a:buFont typeface="Arial"/>
                        <a:buNone/>
                      </a:pPr>
                      <a:r>
                        <a:rPr lang="fr" sz="1600">
                          <a:solidFill>
                            <a:srgbClr val="595959"/>
                          </a:solidFill>
                          <a:latin typeface="Lato"/>
                          <a:ea typeface="Lato"/>
                          <a:cs typeface="Lato"/>
                          <a:sym typeface="Lato"/>
                        </a:rPr>
                        <a:t>Nécessite un avis médical </a:t>
                      </a:r>
                      <a:endParaRPr sz="1600">
                        <a:solidFill>
                          <a:srgbClr val="595959"/>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fr" sz="1600">
                          <a:solidFill>
                            <a:srgbClr val="595959"/>
                          </a:solidFill>
                          <a:latin typeface="Lato"/>
                          <a:ea typeface="Lato"/>
                          <a:cs typeface="Lato"/>
                          <a:sym typeface="Lato"/>
                        </a:rPr>
                        <a:t>dans la journée</a:t>
                      </a:r>
                      <a:endParaRPr sz="1600">
                        <a:solidFill>
                          <a:srgbClr val="595959"/>
                        </a:solidFill>
                        <a:latin typeface="Lato"/>
                        <a:ea typeface="Lato"/>
                        <a:cs typeface="Lato"/>
                        <a:sym typeface="Lato"/>
                      </a:endParaRPr>
                    </a:p>
                  </a:txBody>
                  <a:tcPr marT="91425" marB="91425" marR="91425" marL="91425">
                    <a:solidFill>
                      <a:schemeClr val="lt1"/>
                    </a:solidFill>
                  </a:tcPr>
                </a:tc>
              </a:tr>
              <a:tr h="2506900">
                <a:tc>
                  <a:txBody>
                    <a:bodyPr/>
                    <a:lstStyle/>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txBody>
                  <a:tcPr marT="91425" marB="91425" marR="91425" marL="91425">
                    <a:solidFill>
                      <a:schemeClr val="lt1"/>
                    </a:solidFill>
                  </a:tcPr>
                </a:tc>
              </a:tr>
            </a:tbl>
          </a:graphicData>
        </a:graphic>
      </p:graphicFrame>
      <p:graphicFrame>
        <p:nvGraphicFramePr>
          <p:cNvPr id="117" name="Google Shape;117;p17"/>
          <p:cNvGraphicFramePr/>
          <p:nvPr/>
        </p:nvGraphicFramePr>
        <p:xfrm>
          <a:off x="5819250" y="1061075"/>
          <a:ext cx="3000000" cy="3000000"/>
        </p:xfrm>
        <a:graphic>
          <a:graphicData uri="http://schemas.openxmlformats.org/drawingml/2006/table">
            <a:tbl>
              <a:tblPr>
                <a:noFill/>
                <a:tableStyleId>{673AA31F-4459-454F-ADE4-242347478825}</a:tableStyleId>
              </a:tblPr>
              <a:tblGrid>
                <a:gridCol w="2773825"/>
              </a:tblGrid>
              <a:tr h="275575">
                <a:tc>
                  <a:txBody>
                    <a:bodyPr/>
                    <a:lstStyle/>
                    <a:p>
                      <a:pPr indent="0" lvl="0" marL="0" rtl="0" algn="ctr">
                        <a:spcBef>
                          <a:spcPts val="0"/>
                        </a:spcBef>
                        <a:spcAft>
                          <a:spcPts val="0"/>
                        </a:spcAft>
                        <a:buClr>
                          <a:schemeClr val="dk1"/>
                        </a:buClr>
                        <a:buSzPts val="1100"/>
                        <a:buFont typeface="Arial"/>
                        <a:buNone/>
                      </a:pPr>
                      <a:r>
                        <a:rPr lang="fr" sz="1600">
                          <a:solidFill>
                            <a:srgbClr val="595959"/>
                          </a:solidFill>
                          <a:latin typeface="Lato"/>
                          <a:ea typeface="Lato"/>
                          <a:cs typeface="Lato"/>
                          <a:sym typeface="Lato"/>
                        </a:rPr>
                        <a:t>Ne nécessite pas d’avis médical dans les 48h</a:t>
                      </a:r>
                      <a:endParaRPr sz="1600">
                        <a:solidFill>
                          <a:srgbClr val="595959"/>
                        </a:solidFill>
                        <a:latin typeface="Lato"/>
                        <a:ea typeface="Lato"/>
                        <a:cs typeface="Lato"/>
                        <a:sym typeface="Lato"/>
                      </a:endParaRPr>
                    </a:p>
                  </a:txBody>
                  <a:tcPr marT="91425" marB="91425" marR="91425" marL="91425">
                    <a:solidFill>
                      <a:schemeClr val="lt1"/>
                    </a:solidFill>
                  </a:tcPr>
                </a:tc>
              </a:tr>
              <a:tr h="1500650">
                <a:tc>
                  <a:txBody>
                    <a:bodyPr/>
                    <a:lstStyle/>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p>
                      <a:pPr indent="0" lvl="0" marL="0" rtl="0" algn="l">
                        <a:spcBef>
                          <a:spcPts val="0"/>
                        </a:spcBef>
                        <a:spcAft>
                          <a:spcPts val="0"/>
                        </a:spcAft>
                        <a:buNone/>
                      </a:pPr>
                      <a:r>
                        <a:t/>
                      </a:r>
                      <a:endParaRPr>
                        <a:solidFill>
                          <a:srgbClr val="595959"/>
                        </a:solidFill>
                        <a:latin typeface="Lato"/>
                        <a:ea typeface="Lato"/>
                        <a:cs typeface="Lato"/>
                        <a:sym typeface="Lato"/>
                      </a:endParaRPr>
                    </a:p>
                  </a:txBody>
                  <a:tcPr marT="91425" marB="91425" marR="91425" marL="91425">
                    <a:solidFill>
                      <a:schemeClr val="lt1"/>
                    </a:solidFill>
                  </a:tcPr>
                </a:tc>
              </a:tr>
            </a:tbl>
          </a:graphicData>
        </a:graphic>
      </p:graphicFrame>
      <p:sp>
        <p:nvSpPr>
          <p:cNvPr id="118" name="Google Shape;118;p17"/>
          <p:cNvSpPr txBox="1"/>
          <p:nvPr/>
        </p:nvSpPr>
        <p:spPr>
          <a:xfrm>
            <a:off x="5821200" y="1062000"/>
            <a:ext cx="2773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fr" sz="1600">
                <a:solidFill>
                  <a:srgbClr val="74A84A"/>
                </a:solidFill>
                <a:latin typeface="Lato"/>
                <a:ea typeface="Lato"/>
                <a:cs typeface="Lato"/>
                <a:sym typeface="Lato"/>
              </a:rPr>
              <a:t>Ne nécessite pas d’avis médical dans les 48h</a:t>
            </a:r>
            <a:endParaRPr sz="1800">
              <a:solidFill>
                <a:srgbClr val="74A84A"/>
              </a:solidFill>
            </a:endParaRPr>
          </a:p>
        </p:txBody>
      </p:sp>
      <p:sp>
        <p:nvSpPr>
          <p:cNvPr id="119" name="Google Shape;119;p17"/>
          <p:cNvSpPr txBox="1"/>
          <p:nvPr/>
        </p:nvSpPr>
        <p:spPr>
          <a:xfrm>
            <a:off x="523825" y="1800000"/>
            <a:ext cx="2519100" cy="25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2"/>
                </a:solidFill>
              </a:rPr>
              <a:t>Douleur à la poitrine</a:t>
            </a:r>
            <a:endParaRPr>
              <a:solidFill>
                <a:schemeClr val="dk2"/>
              </a:solidFill>
            </a:endParaRPr>
          </a:p>
          <a:p>
            <a:pPr indent="0" lvl="0" marL="0" rtl="0" algn="l">
              <a:spcBef>
                <a:spcPts val="0"/>
              </a:spcBef>
              <a:spcAft>
                <a:spcPts val="0"/>
              </a:spcAft>
              <a:buNone/>
            </a:pPr>
            <a:r>
              <a:rPr lang="fr">
                <a:solidFill>
                  <a:schemeClr val="dk2"/>
                </a:solidFill>
              </a:rPr>
              <a:t>Hémorragie</a:t>
            </a:r>
            <a:endParaRPr>
              <a:solidFill>
                <a:schemeClr val="dk2"/>
              </a:solidFill>
            </a:endParaRPr>
          </a:p>
          <a:p>
            <a:pPr indent="0" lvl="0" marL="0" rtl="0" algn="l">
              <a:spcBef>
                <a:spcPts val="0"/>
              </a:spcBef>
              <a:spcAft>
                <a:spcPts val="0"/>
              </a:spcAft>
              <a:buNone/>
            </a:pPr>
            <a:r>
              <a:rPr lang="fr">
                <a:solidFill>
                  <a:schemeClr val="dk2"/>
                </a:solidFill>
              </a:rPr>
              <a:t>AVC</a:t>
            </a:r>
            <a:endParaRPr>
              <a:solidFill>
                <a:schemeClr val="dk2"/>
              </a:solidFill>
            </a:endParaRPr>
          </a:p>
          <a:p>
            <a:pPr indent="0" lvl="0" marL="0" rtl="0" algn="l">
              <a:spcBef>
                <a:spcPts val="0"/>
              </a:spcBef>
              <a:spcAft>
                <a:spcPts val="0"/>
              </a:spcAft>
              <a:buNone/>
            </a:pPr>
            <a:r>
              <a:rPr lang="fr">
                <a:solidFill>
                  <a:schemeClr val="dk2"/>
                </a:solidFill>
              </a:rPr>
              <a:t>Occlusion intestinale</a:t>
            </a:r>
            <a:endParaRPr>
              <a:solidFill>
                <a:schemeClr val="dk2"/>
              </a:solidFill>
            </a:endParaRPr>
          </a:p>
          <a:p>
            <a:pPr indent="0" lvl="0" marL="0" rtl="0" algn="l">
              <a:spcBef>
                <a:spcPts val="0"/>
              </a:spcBef>
              <a:spcAft>
                <a:spcPts val="0"/>
              </a:spcAft>
              <a:buNone/>
            </a:pPr>
            <a:r>
              <a:rPr lang="fr">
                <a:solidFill>
                  <a:schemeClr val="dk2"/>
                </a:solidFill>
              </a:rPr>
              <a:t>Perte de connaissance </a:t>
            </a:r>
            <a:endParaRPr>
              <a:solidFill>
                <a:schemeClr val="dk2"/>
              </a:solidFill>
            </a:endParaRPr>
          </a:p>
          <a:p>
            <a:pPr indent="0" lvl="0" marL="0" rtl="0" algn="l">
              <a:spcBef>
                <a:spcPts val="0"/>
              </a:spcBef>
              <a:spcAft>
                <a:spcPts val="0"/>
              </a:spcAft>
              <a:buNone/>
            </a:pPr>
            <a:r>
              <a:rPr lang="fr">
                <a:solidFill>
                  <a:schemeClr val="dk2"/>
                </a:solidFill>
              </a:rPr>
              <a:t>Chute sur la tête</a:t>
            </a:r>
            <a:endParaRPr>
              <a:solidFill>
                <a:schemeClr val="dk2"/>
              </a:solidFill>
            </a:endParaRPr>
          </a:p>
          <a:p>
            <a:pPr indent="0" lvl="0" marL="0" rtl="0" algn="l">
              <a:spcBef>
                <a:spcPts val="0"/>
              </a:spcBef>
              <a:spcAft>
                <a:spcPts val="0"/>
              </a:spcAft>
              <a:buNone/>
            </a:pPr>
            <a:r>
              <a:rPr lang="fr">
                <a:solidFill>
                  <a:schemeClr val="dk2"/>
                </a:solidFill>
              </a:rPr>
              <a:t>Crise d’asthme non contrôlée</a:t>
            </a:r>
            <a:endParaRPr>
              <a:solidFill>
                <a:schemeClr val="dk2"/>
              </a:solidFill>
            </a:endParaRPr>
          </a:p>
          <a:p>
            <a:pPr indent="0" lvl="0" marL="0" rtl="0" algn="l">
              <a:spcBef>
                <a:spcPts val="0"/>
              </a:spcBef>
              <a:spcAft>
                <a:spcPts val="0"/>
              </a:spcAft>
              <a:buNone/>
            </a:pPr>
            <a:r>
              <a:rPr lang="fr">
                <a:solidFill>
                  <a:schemeClr val="dk2"/>
                </a:solidFill>
              </a:rPr>
              <a:t>Allergie +++</a:t>
            </a:r>
            <a:endParaRPr>
              <a:solidFill>
                <a:schemeClr val="dk2"/>
              </a:solidFill>
            </a:endParaRPr>
          </a:p>
          <a:p>
            <a:pPr indent="0" lvl="0" marL="0" rtl="0" algn="l">
              <a:spcBef>
                <a:spcPts val="0"/>
              </a:spcBef>
              <a:spcAft>
                <a:spcPts val="0"/>
              </a:spcAft>
              <a:buNone/>
            </a:pPr>
            <a:r>
              <a:rPr lang="fr">
                <a:solidFill>
                  <a:schemeClr val="dk2"/>
                </a:solidFill>
              </a:rPr>
              <a:t>….</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20" name="Google Shape;120;p17"/>
          <p:cNvSpPr txBox="1"/>
          <p:nvPr/>
        </p:nvSpPr>
        <p:spPr>
          <a:xfrm>
            <a:off x="3351000" y="1800000"/>
            <a:ext cx="2337300" cy="25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2"/>
                </a:solidFill>
              </a:rPr>
              <a:t>Fièvre très élevée</a:t>
            </a:r>
            <a:endParaRPr>
              <a:solidFill>
                <a:schemeClr val="dk2"/>
              </a:solidFill>
            </a:endParaRPr>
          </a:p>
          <a:p>
            <a:pPr indent="0" lvl="0" marL="0" rtl="0" algn="l">
              <a:spcBef>
                <a:spcPts val="0"/>
              </a:spcBef>
              <a:spcAft>
                <a:spcPts val="0"/>
              </a:spcAft>
              <a:buNone/>
            </a:pPr>
            <a:r>
              <a:rPr lang="fr">
                <a:solidFill>
                  <a:schemeClr val="dk2"/>
                </a:solidFill>
              </a:rPr>
              <a:t>Gastro avec fièvre</a:t>
            </a:r>
            <a:endParaRPr>
              <a:solidFill>
                <a:schemeClr val="dk2"/>
              </a:solidFill>
            </a:endParaRPr>
          </a:p>
          <a:p>
            <a:pPr indent="0" lvl="0" marL="0" rtl="0" algn="l">
              <a:spcBef>
                <a:spcPts val="0"/>
              </a:spcBef>
              <a:spcAft>
                <a:spcPts val="0"/>
              </a:spcAft>
              <a:buNone/>
            </a:pPr>
            <a:r>
              <a:rPr lang="fr">
                <a:solidFill>
                  <a:schemeClr val="dk2"/>
                </a:solidFill>
              </a:rPr>
              <a:t>Nourrisson</a:t>
            </a:r>
            <a:endParaRPr>
              <a:solidFill>
                <a:schemeClr val="dk2"/>
              </a:solidFill>
            </a:endParaRPr>
          </a:p>
          <a:p>
            <a:pPr indent="0" lvl="0" marL="0" rtl="0" algn="l">
              <a:spcBef>
                <a:spcPts val="0"/>
              </a:spcBef>
              <a:spcAft>
                <a:spcPts val="0"/>
              </a:spcAft>
              <a:buNone/>
            </a:pPr>
            <a:r>
              <a:rPr lang="fr">
                <a:solidFill>
                  <a:schemeClr val="dk2"/>
                </a:solidFill>
              </a:rPr>
              <a:t>Brûlure profonde, étendue ou au visage</a:t>
            </a:r>
            <a:endParaRPr>
              <a:solidFill>
                <a:schemeClr val="dk2"/>
              </a:solidFill>
            </a:endParaRPr>
          </a:p>
          <a:p>
            <a:pPr indent="0" lvl="0" marL="0" rtl="0" algn="l">
              <a:spcBef>
                <a:spcPts val="0"/>
              </a:spcBef>
              <a:spcAft>
                <a:spcPts val="0"/>
              </a:spcAft>
              <a:buNone/>
            </a:pPr>
            <a:r>
              <a:rPr lang="fr">
                <a:solidFill>
                  <a:schemeClr val="dk2"/>
                </a:solidFill>
              </a:rPr>
              <a:t>Diarrhée avec du sang</a:t>
            </a:r>
            <a:endParaRPr>
              <a:solidFill>
                <a:schemeClr val="dk2"/>
              </a:solidFill>
            </a:endParaRPr>
          </a:p>
          <a:p>
            <a:pPr indent="0" lvl="0" marL="0" rtl="0" algn="l">
              <a:spcBef>
                <a:spcPts val="0"/>
              </a:spcBef>
              <a:spcAft>
                <a:spcPts val="0"/>
              </a:spcAft>
              <a:buNone/>
            </a:pPr>
            <a:r>
              <a:rPr lang="fr">
                <a:solidFill>
                  <a:schemeClr val="dk2"/>
                </a:solidFill>
              </a:rPr>
              <a:t>Mal de tête avec nuque raide</a:t>
            </a:r>
            <a:endParaRPr>
              <a:solidFill>
                <a:schemeClr val="dk2"/>
              </a:solidFill>
            </a:endParaRPr>
          </a:p>
          <a:p>
            <a:pPr indent="0" lvl="0" marL="0" rtl="0" algn="l">
              <a:spcBef>
                <a:spcPts val="0"/>
              </a:spcBef>
              <a:spcAft>
                <a:spcPts val="0"/>
              </a:spcAft>
              <a:buNone/>
            </a:pPr>
            <a:r>
              <a:rPr lang="fr">
                <a:solidFill>
                  <a:schemeClr val="dk2"/>
                </a:solidFill>
              </a:rPr>
              <a:t>Mal de dos avec difficultés urinaires</a:t>
            </a:r>
            <a:endParaRPr>
              <a:solidFill>
                <a:schemeClr val="dk2"/>
              </a:solidFill>
            </a:endParaRPr>
          </a:p>
          <a:p>
            <a:pPr indent="0" lvl="0" marL="0" rtl="0" algn="l">
              <a:spcBef>
                <a:spcPts val="0"/>
              </a:spcBef>
              <a:spcAft>
                <a:spcPts val="0"/>
              </a:spcAft>
              <a:buNone/>
            </a:pPr>
            <a:r>
              <a:rPr lang="fr">
                <a:solidFill>
                  <a:schemeClr val="dk2"/>
                </a:solidFill>
              </a:rPr>
              <a:t>Intoxication alimentaire</a:t>
            </a:r>
            <a:endParaRPr>
              <a:solidFill>
                <a:schemeClr val="dk2"/>
              </a:solidFill>
            </a:endParaRPr>
          </a:p>
          <a:p>
            <a:pPr indent="0" lvl="0" marL="0" rtl="0" algn="l">
              <a:spcBef>
                <a:spcPts val="0"/>
              </a:spcBef>
              <a:spcAft>
                <a:spcPts val="0"/>
              </a:spcAft>
              <a:buNone/>
            </a:pPr>
            <a:r>
              <a:rPr lang="fr">
                <a:solidFill>
                  <a:schemeClr val="dk2"/>
                </a:solidFill>
              </a:rPr>
              <a:t>….</a:t>
            </a:r>
            <a:endParaRPr>
              <a:solidFill>
                <a:schemeClr val="dk2"/>
              </a:solidFill>
            </a:endParaRPr>
          </a:p>
        </p:txBody>
      </p:sp>
      <p:sp>
        <p:nvSpPr>
          <p:cNvPr id="121" name="Google Shape;121;p17"/>
          <p:cNvSpPr txBox="1"/>
          <p:nvPr/>
        </p:nvSpPr>
        <p:spPr>
          <a:xfrm>
            <a:off x="5967350" y="1800000"/>
            <a:ext cx="2404800" cy="25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74A84A"/>
                </a:solidFill>
              </a:rPr>
              <a:t>Traumatismes légers</a:t>
            </a:r>
            <a:endParaRPr>
              <a:solidFill>
                <a:srgbClr val="74A84A"/>
              </a:solidFill>
            </a:endParaRPr>
          </a:p>
          <a:p>
            <a:pPr indent="0" lvl="0" marL="0" rtl="0" algn="l">
              <a:spcBef>
                <a:spcPts val="0"/>
              </a:spcBef>
              <a:spcAft>
                <a:spcPts val="0"/>
              </a:spcAft>
              <a:buNone/>
            </a:pPr>
            <a:r>
              <a:rPr lang="fr">
                <a:solidFill>
                  <a:srgbClr val="74A84A"/>
                </a:solidFill>
              </a:rPr>
              <a:t>Brûlures légères</a:t>
            </a:r>
            <a:endParaRPr>
              <a:solidFill>
                <a:srgbClr val="74A84A"/>
              </a:solidFill>
            </a:endParaRPr>
          </a:p>
          <a:p>
            <a:pPr indent="0" lvl="0" marL="0" rtl="0" algn="l">
              <a:spcBef>
                <a:spcPts val="0"/>
              </a:spcBef>
              <a:spcAft>
                <a:spcPts val="0"/>
              </a:spcAft>
              <a:buNone/>
            </a:pPr>
            <a:r>
              <a:rPr lang="fr">
                <a:solidFill>
                  <a:srgbClr val="74A84A"/>
                </a:solidFill>
              </a:rPr>
              <a:t>Piqûres</a:t>
            </a:r>
            <a:r>
              <a:rPr lang="fr">
                <a:solidFill>
                  <a:srgbClr val="74A84A"/>
                </a:solidFill>
              </a:rPr>
              <a:t> d’insectes</a:t>
            </a:r>
            <a:endParaRPr>
              <a:solidFill>
                <a:srgbClr val="74A84A"/>
              </a:solidFill>
            </a:endParaRPr>
          </a:p>
          <a:p>
            <a:pPr indent="0" lvl="0" marL="0" rtl="0" algn="l">
              <a:spcBef>
                <a:spcPts val="0"/>
              </a:spcBef>
              <a:spcAft>
                <a:spcPts val="0"/>
              </a:spcAft>
              <a:buNone/>
            </a:pPr>
            <a:r>
              <a:rPr lang="fr">
                <a:solidFill>
                  <a:srgbClr val="74A84A"/>
                </a:solidFill>
              </a:rPr>
              <a:t>Urticaire, Allergie</a:t>
            </a:r>
            <a:endParaRPr>
              <a:solidFill>
                <a:srgbClr val="74A84A"/>
              </a:solidFill>
            </a:endParaRPr>
          </a:p>
          <a:p>
            <a:pPr indent="0" lvl="0" marL="0" rtl="0" algn="l">
              <a:spcBef>
                <a:spcPts val="0"/>
              </a:spcBef>
              <a:spcAft>
                <a:spcPts val="0"/>
              </a:spcAft>
              <a:buNone/>
            </a:pPr>
            <a:r>
              <a:rPr lang="fr">
                <a:solidFill>
                  <a:srgbClr val="74A84A"/>
                </a:solidFill>
              </a:rPr>
              <a:t>Diarrhée, Vomissements</a:t>
            </a:r>
            <a:endParaRPr>
              <a:solidFill>
                <a:srgbClr val="74A84A"/>
              </a:solidFill>
            </a:endParaRPr>
          </a:p>
          <a:p>
            <a:pPr indent="0" lvl="0" marL="0" rtl="0" algn="l">
              <a:spcBef>
                <a:spcPts val="0"/>
              </a:spcBef>
              <a:spcAft>
                <a:spcPts val="0"/>
              </a:spcAft>
              <a:buNone/>
            </a:pPr>
            <a:r>
              <a:rPr lang="fr">
                <a:solidFill>
                  <a:srgbClr val="74A84A"/>
                </a:solidFill>
              </a:rPr>
              <a:t>Mal de ventre, Indigestion</a:t>
            </a:r>
            <a:endParaRPr>
              <a:solidFill>
                <a:srgbClr val="74A84A"/>
              </a:solidFill>
            </a:endParaRPr>
          </a:p>
          <a:p>
            <a:pPr indent="0" lvl="0" marL="0" rtl="0" algn="l">
              <a:spcBef>
                <a:spcPts val="0"/>
              </a:spcBef>
              <a:spcAft>
                <a:spcPts val="0"/>
              </a:spcAft>
              <a:buNone/>
            </a:pPr>
            <a:r>
              <a:rPr lang="fr">
                <a:solidFill>
                  <a:srgbClr val="74A84A"/>
                </a:solidFill>
              </a:rPr>
              <a:t>Nez bouché, qui coule</a:t>
            </a:r>
            <a:endParaRPr>
              <a:solidFill>
                <a:srgbClr val="74A84A"/>
              </a:solidFill>
            </a:endParaRPr>
          </a:p>
          <a:p>
            <a:pPr indent="0" lvl="0" marL="0" rtl="0" algn="l">
              <a:spcBef>
                <a:spcPts val="0"/>
              </a:spcBef>
              <a:spcAft>
                <a:spcPts val="0"/>
              </a:spcAft>
              <a:buNone/>
            </a:pPr>
            <a:r>
              <a:rPr lang="fr">
                <a:solidFill>
                  <a:srgbClr val="74A84A"/>
                </a:solidFill>
              </a:rPr>
              <a:t>Mal de gorge, toux</a:t>
            </a:r>
            <a:endParaRPr>
              <a:solidFill>
                <a:srgbClr val="74A84A"/>
              </a:solidFill>
            </a:endParaRPr>
          </a:p>
          <a:p>
            <a:pPr indent="0" lvl="0" marL="0" rtl="0" algn="l">
              <a:spcBef>
                <a:spcPts val="0"/>
              </a:spcBef>
              <a:spcAft>
                <a:spcPts val="0"/>
              </a:spcAft>
              <a:buNone/>
            </a:pPr>
            <a:r>
              <a:rPr lang="fr">
                <a:solidFill>
                  <a:srgbClr val="74A84A"/>
                </a:solidFill>
              </a:rPr>
              <a:t>Mal de tête, de dos, de dent, sciatique</a:t>
            </a:r>
            <a:endParaRPr>
              <a:solidFill>
                <a:srgbClr val="74A84A"/>
              </a:solidFill>
            </a:endParaRPr>
          </a:p>
          <a:p>
            <a:pPr indent="0" lvl="0" marL="0" rtl="0" algn="l">
              <a:spcBef>
                <a:spcPts val="0"/>
              </a:spcBef>
              <a:spcAft>
                <a:spcPts val="0"/>
              </a:spcAft>
              <a:buNone/>
            </a:pPr>
            <a:r>
              <a:rPr lang="fr">
                <a:solidFill>
                  <a:srgbClr val="74A84A"/>
                </a:solidFill>
              </a:rPr>
              <a:t>Fièvre</a:t>
            </a:r>
            <a:endParaRPr>
              <a:solidFill>
                <a:srgbClr val="74A84A"/>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2- Traumatismes</a:t>
            </a:r>
            <a:endParaRPr>
              <a:solidFill>
                <a:srgbClr val="EF018B"/>
              </a:solidFill>
            </a:endParaRPr>
          </a:p>
        </p:txBody>
      </p:sp>
      <p:sp>
        <p:nvSpPr>
          <p:cNvPr id="127" name="Google Shape;127;p18"/>
          <p:cNvSpPr txBox="1"/>
          <p:nvPr>
            <p:ph idx="1" type="body"/>
          </p:nvPr>
        </p:nvSpPr>
        <p:spPr>
          <a:xfrm>
            <a:off x="311700" y="1152475"/>
            <a:ext cx="4166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1600">
                <a:latin typeface="Lato"/>
                <a:ea typeface="Lato"/>
                <a:cs typeface="Lato"/>
                <a:sym typeface="Lato"/>
              </a:rPr>
              <a:t>O</a:t>
            </a:r>
            <a:r>
              <a:rPr b="1" lang="fr" sz="1600">
                <a:latin typeface="Lato"/>
                <a:ea typeface="Lato"/>
                <a:cs typeface="Lato"/>
                <a:sym typeface="Lato"/>
              </a:rPr>
              <a:t>bjectif</a:t>
            </a:r>
            <a:r>
              <a:rPr lang="fr" sz="1600">
                <a:latin typeface="Lato"/>
                <a:ea typeface="Lato"/>
                <a:cs typeface="Lato"/>
                <a:sym typeface="Lato"/>
              </a:rPr>
              <a:t>: </a:t>
            </a:r>
            <a:endParaRPr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connaître le médicament ARNICA 9ch</a:t>
            </a:r>
            <a:endParaRPr sz="1600">
              <a:latin typeface="Lato"/>
              <a:ea typeface="Lato"/>
              <a:cs typeface="Lato"/>
              <a:sym typeface="Lato"/>
            </a:endParaRPr>
          </a:p>
          <a:p>
            <a:pPr indent="0" lvl="0" marL="0" rtl="0" algn="l">
              <a:spcBef>
                <a:spcPts val="1200"/>
              </a:spcBef>
              <a:spcAft>
                <a:spcPts val="0"/>
              </a:spcAft>
              <a:buNone/>
            </a:pPr>
            <a:r>
              <a:t/>
            </a:r>
            <a:endParaRPr sz="1600">
              <a:latin typeface="Lato"/>
              <a:ea typeface="Lato"/>
              <a:cs typeface="Lato"/>
              <a:sym typeface="Lato"/>
            </a:endParaRPr>
          </a:p>
          <a:p>
            <a:pPr indent="0" lvl="0" marL="0" rtl="0" algn="l">
              <a:spcBef>
                <a:spcPts val="1200"/>
              </a:spcBef>
              <a:spcAft>
                <a:spcPts val="0"/>
              </a:spcAft>
              <a:buNone/>
            </a:pPr>
            <a:r>
              <a:rPr b="1" lang="fr" sz="1600">
                <a:latin typeface="Lato"/>
                <a:ea typeface="Lato"/>
                <a:cs typeface="Lato"/>
                <a:sym typeface="Lato"/>
              </a:rPr>
              <a:t>Règle du jeu:</a:t>
            </a:r>
            <a:r>
              <a:rPr lang="fr" sz="1600">
                <a:latin typeface="Lato"/>
                <a:ea typeface="Lato"/>
                <a:cs typeface="Lato"/>
                <a:sym typeface="Lato"/>
              </a:rPr>
              <a:t>  </a:t>
            </a:r>
            <a:endParaRPr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à la cantonade</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Arnica pour quel usage?</a:t>
            </a:r>
            <a:endParaRPr sz="1600">
              <a:latin typeface="Lato"/>
              <a:ea typeface="Lato"/>
              <a:cs typeface="Lato"/>
              <a:sym typeface="Lato"/>
            </a:endParaRPr>
          </a:p>
          <a:p>
            <a:pPr indent="0" lvl="0" marL="0" rtl="0" algn="l">
              <a:spcBef>
                <a:spcPts val="1200"/>
              </a:spcBef>
              <a:spcAft>
                <a:spcPts val="1200"/>
              </a:spcAft>
              <a:buNone/>
            </a:pPr>
            <a:r>
              <a:t/>
            </a:r>
            <a:endParaRPr sz="1600">
              <a:latin typeface="Lato"/>
              <a:ea typeface="Lato"/>
              <a:cs typeface="Lato"/>
              <a:sym typeface="Lato"/>
            </a:endParaRPr>
          </a:p>
        </p:txBody>
      </p:sp>
      <p:pic>
        <p:nvPicPr>
          <p:cNvPr id="128" name="Google Shape;128;p18"/>
          <p:cNvPicPr preferRelativeResize="0"/>
          <p:nvPr/>
        </p:nvPicPr>
        <p:blipFill rotWithShape="1">
          <a:blip r:embed="rId3">
            <a:alphaModFix/>
          </a:blip>
          <a:srcRect b="0" l="8164" r="7319" t="0"/>
          <a:stretch/>
        </p:blipFill>
        <p:spPr>
          <a:xfrm>
            <a:off x="5534025" y="0"/>
            <a:ext cx="360307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2- Traumatismes</a:t>
            </a:r>
            <a:endParaRPr>
              <a:solidFill>
                <a:srgbClr val="EF018B"/>
              </a:solidFill>
            </a:endParaRPr>
          </a:p>
        </p:txBody>
      </p:sp>
      <p:sp>
        <p:nvSpPr>
          <p:cNvPr id="134" name="Google Shape;134;p19"/>
          <p:cNvSpPr txBox="1"/>
          <p:nvPr>
            <p:ph idx="1" type="body"/>
          </p:nvPr>
        </p:nvSpPr>
        <p:spPr>
          <a:xfrm>
            <a:off x="311700" y="1514100"/>
            <a:ext cx="5032200" cy="1554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600">
                <a:latin typeface="Lato"/>
                <a:ea typeface="Lato"/>
                <a:cs typeface="Lato"/>
                <a:sym typeface="Lato"/>
              </a:rPr>
              <a:t>S</a:t>
            </a:r>
            <a:r>
              <a:rPr lang="fr" sz="1600">
                <a:latin typeface="Lato"/>
                <a:ea typeface="Lato"/>
                <a:cs typeface="Lato"/>
                <a:sym typeface="Lato"/>
              </a:rPr>
              <a:t>uite de traumatisme</a:t>
            </a:r>
            <a:endParaRPr sz="1600">
              <a:latin typeface="Lato"/>
              <a:ea typeface="Lato"/>
              <a:cs typeface="Lato"/>
              <a:sym typeface="Lato"/>
            </a:endParaRPr>
          </a:p>
          <a:p>
            <a:pPr indent="0" lvl="0" marL="0" rtl="0" algn="l">
              <a:lnSpc>
                <a:spcPct val="115000"/>
              </a:lnSpc>
              <a:spcBef>
                <a:spcPts val="0"/>
              </a:spcBef>
              <a:spcAft>
                <a:spcPts val="0"/>
              </a:spcAft>
              <a:buNone/>
            </a:pPr>
            <a:r>
              <a:rPr lang="fr" sz="1600">
                <a:latin typeface="Lato"/>
                <a:ea typeface="Lato"/>
                <a:cs typeface="Lato"/>
                <a:sym typeface="Lato"/>
              </a:rPr>
              <a:t>Cible les muscles, les petits vaisseaux sanguins</a:t>
            </a:r>
            <a:endParaRPr sz="1600">
              <a:latin typeface="Lato"/>
              <a:ea typeface="Lato"/>
              <a:cs typeface="Lato"/>
              <a:sym typeface="Lato"/>
            </a:endParaRPr>
          </a:p>
          <a:p>
            <a:pPr indent="0" lvl="0" marL="0" rtl="0" algn="l">
              <a:lnSpc>
                <a:spcPct val="115000"/>
              </a:lnSpc>
              <a:spcBef>
                <a:spcPts val="0"/>
              </a:spcBef>
              <a:spcAft>
                <a:spcPts val="0"/>
              </a:spcAft>
              <a:buNone/>
            </a:pPr>
            <a:r>
              <a:rPr lang="fr" sz="1600">
                <a:latin typeface="Lato"/>
                <a:ea typeface="Lato"/>
                <a:cs typeface="Lato"/>
                <a:sym typeface="Lato"/>
              </a:rPr>
              <a:t>Bleus</a:t>
            </a:r>
            <a:endParaRPr sz="1600">
              <a:latin typeface="Lato"/>
              <a:ea typeface="Lato"/>
              <a:cs typeface="Lato"/>
              <a:sym typeface="Lato"/>
            </a:endParaRPr>
          </a:p>
          <a:p>
            <a:pPr indent="0" lvl="0" marL="0" rtl="0" algn="l">
              <a:lnSpc>
                <a:spcPct val="115000"/>
              </a:lnSpc>
              <a:spcBef>
                <a:spcPts val="0"/>
              </a:spcBef>
              <a:spcAft>
                <a:spcPts val="0"/>
              </a:spcAft>
              <a:buNone/>
            </a:pPr>
            <a:r>
              <a:rPr lang="fr" sz="1600">
                <a:latin typeface="Lato"/>
                <a:ea typeface="Lato"/>
                <a:cs typeface="Lato"/>
                <a:sym typeface="Lato"/>
              </a:rPr>
              <a:t>Sensation de courbatures</a:t>
            </a:r>
            <a:endParaRPr sz="1600">
              <a:latin typeface="Lato"/>
              <a:ea typeface="Lato"/>
              <a:cs typeface="Lato"/>
              <a:sym typeface="Lato"/>
            </a:endParaRPr>
          </a:p>
          <a:p>
            <a:pPr indent="0" lvl="0" marL="0" rtl="0" algn="l">
              <a:lnSpc>
                <a:spcPct val="115000"/>
              </a:lnSpc>
              <a:spcBef>
                <a:spcPts val="0"/>
              </a:spcBef>
              <a:spcAft>
                <a:spcPts val="0"/>
              </a:spcAft>
              <a:buNone/>
            </a:pPr>
            <a:r>
              <a:rPr lang="fr" sz="1600">
                <a:latin typeface="Lato"/>
                <a:ea typeface="Lato"/>
                <a:cs typeface="Lato"/>
                <a:sym typeface="Lato"/>
              </a:rPr>
              <a:t>Aggravé par le toucher, le lit semble dur</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p:txBody>
      </p:sp>
      <p:sp>
        <p:nvSpPr>
          <p:cNvPr id="135" name="Google Shape;135;p19"/>
          <p:cNvSpPr txBox="1"/>
          <p:nvPr/>
        </p:nvSpPr>
        <p:spPr>
          <a:xfrm>
            <a:off x="327675" y="3233575"/>
            <a:ext cx="5044200" cy="128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 sz="1600">
                <a:solidFill>
                  <a:srgbClr val="74A84A"/>
                </a:solidFill>
                <a:latin typeface="Lato"/>
                <a:ea typeface="Lato"/>
                <a:cs typeface="Lato"/>
                <a:sym typeface="Lato"/>
              </a:rPr>
              <a:t>HYPERICUM 15CH</a:t>
            </a:r>
            <a:endParaRPr b="1" sz="1600">
              <a:solidFill>
                <a:srgbClr val="74A84A"/>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fr" sz="1600">
                <a:solidFill>
                  <a:schemeClr val="dk2"/>
                </a:solidFill>
                <a:latin typeface="Lato"/>
                <a:ea typeface="Lato"/>
                <a:cs typeface="Lato"/>
                <a:sym typeface="Lato"/>
              </a:rPr>
              <a:t>Suite de traumatisme</a:t>
            </a:r>
            <a:endParaRPr sz="1600">
              <a:solidFill>
                <a:schemeClr val="dk2"/>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fr" sz="1600">
                <a:solidFill>
                  <a:schemeClr val="dk2"/>
                </a:solidFill>
                <a:latin typeface="Lato"/>
                <a:ea typeface="Lato"/>
                <a:cs typeface="Lato"/>
                <a:sym typeface="Lato"/>
              </a:rPr>
              <a:t>Cible les nerfs</a:t>
            </a:r>
            <a:endParaRPr sz="1600">
              <a:solidFill>
                <a:schemeClr val="dk2"/>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fr" sz="1600">
                <a:solidFill>
                  <a:schemeClr val="dk2"/>
                </a:solidFill>
                <a:latin typeface="Lato"/>
                <a:ea typeface="Lato"/>
                <a:cs typeface="Lato"/>
                <a:sym typeface="Lato"/>
              </a:rPr>
              <a:t>Douleur “électrique”</a:t>
            </a:r>
            <a:endParaRPr sz="1800">
              <a:solidFill>
                <a:schemeClr val="dk2"/>
              </a:solidFill>
            </a:endParaRPr>
          </a:p>
        </p:txBody>
      </p:sp>
      <p:pic>
        <p:nvPicPr>
          <p:cNvPr id="136" name="Google Shape;136;p19"/>
          <p:cNvPicPr preferRelativeResize="0"/>
          <p:nvPr/>
        </p:nvPicPr>
        <p:blipFill rotWithShape="1">
          <a:blip r:embed="rId3">
            <a:alphaModFix/>
          </a:blip>
          <a:srcRect b="0" l="8164" r="7319" t="0"/>
          <a:stretch/>
        </p:blipFill>
        <p:spPr>
          <a:xfrm>
            <a:off x="5534025" y="0"/>
            <a:ext cx="3603074" cy="5143500"/>
          </a:xfrm>
          <a:prstGeom prst="rect">
            <a:avLst/>
          </a:prstGeom>
          <a:noFill/>
          <a:ln>
            <a:noFill/>
          </a:ln>
        </p:spPr>
      </p:pic>
      <p:sp>
        <p:nvSpPr>
          <p:cNvPr id="137" name="Google Shape;137;p19"/>
          <p:cNvSpPr txBox="1"/>
          <p:nvPr>
            <p:ph idx="1" type="body"/>
          </p:nvPr>
        </p:nvSpPr>
        <p:spPr>
          <a:xfrm>
            <a:off x="311700" y="1228675"/>
            <a:ext cx="5032200" cy="38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600">
                <a:solidFill>
                  <a:srgbClr val="74A84A"/>
                </a:solidFill>
                <a:latin typeface="Lato"/>
                <a:ea typeface="Lato"/>
                <a:cs typeface="Lato"/>
                <a:sym typeface="Lato"/>
              </a:rPr>
              <a:t>ARNICA 9CH</a:t>
            </a:r>
            <a:endParaRPr b="1" sz="1600">
              <a:solidFill>
                <a:srgbClr val="74A84A"/>
              </a:solidFill>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EF018B"/>
                </a:solidFill>
              </a:rPr>
              <a:t>3- Comment les utiliser</a:t>
            </a:r>
            <a:endParaRPr>
              <a:solidFill>
                <a:srgbClr val="EF018B"/>
              </a:solidFill>
            </a:endParaRPr>
          </a:p>
        </p:txBody>
      </p:sp>
      <p:sp>
        <p:nvSpPr>
          <p:cNvPr id="143" name="Google Shape;143;p20"/>
          <p:cNvSpPr txBox="1"/>
          <p:nvPr/>
        </p:nvSpPr>
        <p:spPr>
          <a:xfrm>
            <a:off x="478700" y="1163150"/>
            <a:ext cx="43458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600">
                <a:solidFill>
                  <a:schemeClr val="dk2"/>
                </a:solidFill>
                <a:latin typeface="Lato"/>
                <a:ea typeface="Lato"/>
                <a:cs typeface="Lato"/>
                <a:sym typeface="Lato"/>
              </a:rPr>
              <a:t>Posologie</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3 granules à chaque prise</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le plus tôt possible</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souvent au début</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espacer selon amélioration</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jusqu’à disparition</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lang="fr" sz="1600">
                <a:solidFill>
                  <a:schemeClr val="dk2"/>
                </a:solidFill>
                <a:latin typeface="Lato"/>
                <a:ea typeface="Lato"/>
                <a:cs typeface="Lato"/>
                <a:sym typeface="Lato"/>
              </a:rPr>
              <a:t>Consulter si pas d’amélioration dans les 48h</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pharmacien</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médecin</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maison médicale de garde</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sos médecin</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fr" sz="1600">
                <a:solidFill>
                  <a:schemeClr val="dk2"/>
                </a:solidFill>
                <a:latin typeface="Lato"/>
                <a:ea typeface="Lato"/>
                <a:cs typeface="Lato"/>
                <a:sym typeface="Lato"/>
              </a:rPr>
              <a:t>15</a:t>
            </a:r>
            <a:endParaRPr sz="1600">
              <a:solidFill>
                <a:schemeClr val="dk2"/>
              </a:solidFill>
              <a:latin typeface="Lato"/>
              <a:ea typeface="Lato"/>
              <a:cs typeface="Lato"/>
              <a:sym typeface="Lato"/>
            </a:endParaRPr>
          </a:p>
        </p:txBody>
      </p:sp>
      <p:pic>
        <p:nvPicPr>
          <p:cNvPr id="144" name="Google Shape;144;p20"/>
          <p:cNvPicPr preferRelativeResize="0"/>
          <p:nvPr/>
        </p:nvPicPr>
        <p:blipFill rotWithShape="1">
          <a:blip r:embed="rId3">
            <a:alphaModFix/>
          </a:blip>
          <a:srcRect b="0" l="12181" r="48370" t="0"/>
          <a:stretch/>
        </p:blipFill>
        <p:spPr>
          <a:xfrm>
            <a:off x="5520050" y="0"/>
            <a:ext cx="3607127"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fr">
                <a:solidFill>
                  <a:srgbClr val="EF018B"/>
                </a:solidFill>
              </a:rPr>
              <a:t>3- </a:t>
            </a:r>
            <a:r>
              <a:rPr lang="fr">
                <a:solidFill>
                  <a:srgbClr val="EF018B"/>
                </a:solidFill>
              </a:rPr>
              <a:t>Comment les utiliser</a:t>
            </a:r>
            <a:endParaRPr>
              <a:solidFill>
                <a:srgbClr val="EF018B"/>
              </a:solidFill>
            </a:endParaRPr>
          </a:p>
        </p:txBody>
      </p:sp>
      <p:sp>
        <p:nvSpPr>
          <p:cNvPr id="150" name="Google Shape;150;p21"/>
          <p:cNvSpPr txBox="1"/>
          <p:nvPr>
            <p:ph idx="1" type="body"/>
          </p:nvPr>
        </p:nvSpPr>
        <p:spPr>
          <a:xfrm>
            <a:off x="311700" y="1152475"/>
            <a:ext cx="43866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600">
                <a:latin typeface="Lato"/>
                <a:ea typeface="Lato"/>
                <a:cs typeface="Lato"/>
                <a:sym typeface="Lato"/>
              </a:rPr>
              <a:t>O</a:t>
            </a:r>
            <a:r>
              <a:rPr b="1" lang="fr" sz="1600">
                <a:latin typeface="Lato"/>
                <a:ea typeface="Lato"/>
                <a:cs typeface="Lato"/>
                <a:sym typeface="Lato"/>
              </a:rPr>
              <a:t>bjectif: </a:t>
            </a:r>
            <a:endParaRPr b="1"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connaître les différentes présentations et savoir les préparer</a:t>
            </a:r>
            <a:endParaRPr sz="1600">
              <a:latin typeface="Lato"/>
              <a:ea typeface="Lato"/>
              <a:cs typeface="Lato"/>
              <a:sym typeface="Lato"/>
            </a:endParaRPr>
          </a:p>
          <a:p>
            <a:pPr indent="0" lvl="0" marL="0" rtl="0" algn="l">
              <a:spcBef>
                <a:spcPts val="1200"/>
              </a:spcBef>
              <a:spcAft>
                <a:spcPts val="0"/>
              </a:spcAft>
              <a:buNone/>
            </a:pPr>
            <a:r>
              <a:rPr b="1" lang="fr" sz="1600">
                <a:latin typeface="Lato"/>
                <a:ea typeface="Lato"/>
                <a:cs typeface="Lato"/>
                <a:sym typeface="Lato"/>
              </a:rPr>
              <a:t>Règle du jeu: </a:t>
            </a:r>
            <a:endParaRPr b="1" sz="1600">
              <a:latin typeface="Lato"/>
              <a:ea typeface="Lato"/>
              <a:cs typeface="Lato"/>
              <a:sym typeface="Lato"/>
            </a:endParaRPr>
          </a:p>
          <a:p>
            <a:pPr indent="-330200" lvl="0" marL="457200" rtl="0" algn="l">
              <a:spcBef>
                <a:spcPts val="1200"/>
              </a:spcBef>
              <a:spcAft>
                <a:spcPts val="0"/>
              </a:spcAft>
              <a:buSzPts val="1600"/>
              <a:buFont typeface="Lato"/>
              <a:buChar char="●"/>
            </a:pPr>
            <a:r>
              <a:rPr lang="fr" sz="1600">
                <a:latin typeface="Lato"/>
                <a:ea typeface="Lato"/>
                <a:cs typeface="Lato"/>
                <a:sym typeface="Lato"/>
              </a:rPr>
              <a:t>4 groupes</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fr" sz="1600">
                <a:latin typeface="Lato"/>
                <a:ea typeface="Lato"/>
                <a:cs typeface="Lato"/>
                <a:sym typeface="Lato"/>
              </a:rPr>
              <a:t>préparer une prise d’Arnica selon les indications</a:t>
            </a:r>
            <a:endParaRPr sz="1600">
              <a:latin typeface="Lato"/>
              <a:ea typeface="Lato"/>
              <a:cs typeface="Lato"/>
              <a:sym typeface="Lato"/>
            </a:endParaRPr>
          </a:p>
          <a:p>
            <a:pPr indent="0" lvl="0" marL="0" rtl="0" algn="l">
              <a:spcBef>
                <a:spcPts val="1200"/>
              </a:spcBef>
              <a:spcAft>
                <a:spcPts val="0"/>
              </a:spcAft>
              <a:buNone/>
            </a:pPr>
            <a:r>
              <a:rPr b="1" lang="fr" sz="1600">
                <a:latin typeface="Lato"/>
                <a:ea typeface="Lato"/>
                <a:cs typeface="Lato"/>
                <a:sym typeface="Lato"/>
              </a:rPr>
              <a:t>D</a:t>
            </a:r>
            <a:r>
              <a:rPr b="1" lang="fr" sz="1600">
                <a:latin typeface="Lato"/>
                <a:ea typeface="Lato"/>
                <a:cs typeface="Lato"/>
                <a:sym typeface="Lato"/>
              </a:rPr>
              <a:t>ebrief:</a:t>
            </a:r>
            <a:r>
              <a:rPr lang="fr" sz="1600">
                <a:latin typeface="Lato"/>
                <a:ea typeface="Lato"/>
                <a:cs typeface="Lato"/>
                <a:sym typeface="Lato"/>
              </a:rPr>
              <a:t> chaque équipe explique aux autre ce qu’il a préparé et comment il va administrer le médicament</a:t>
            </a:r>
            <a:endParaRPr sz="1600">
              <a:latin typeface="Lato"/>
              <a:ea typeface="Lato"/>
              <a:cs typeface="Lato"/>
              <a:sym typeface="Lato"/>
            </a:endParaRPr>
          </a:p>
          <a:p>
            <a:pPr indent="0" lvl="0" marL="0" rtl="0" algn="l">
              <a:spcBef>
                <a:spcPts val="1200"/>
              </a:spcBef>
              <a:spcAft>
                <a:spcPts val="1200"/>
              </a:spcAft>
              <a:buNone/>
            </a:pPr>
            <a:r>
              <a:t/>
            </a:r>
            <a:endParaRPr sz="1600">
              <a:latin typeface="Lato"/>
              <a:ea typeface="Lato"/>
              <a:cs typeface="Lato"/>
              <a:sym typeface="Lato"/>
            </a:endParaRPr>
          </a:p>
        </p:txBody>
      </p:sp>
      <p:pic>
        <p:nvPicPr>
          <p:cNvPr id="151" name="Google Shape;151;p21"/>
          <p:cNvPicPr preferRelativeResize="0"/>
          <p:nvPr/>
        </p:nvPicPr>
        <p:blipFill rotWithShape="1">
          <a:blip r:embed="rId3">
            <a:alphaModFix/>
          </a:blip>
          <a:srcRect b="0" l="12181" r="48370" t="0"/>
          <a:stretch/>
        </p:blipFill>
        <p:spPr>
          <a:xfrm>
            <a:off x="5520050" y="0"/>
            <a:ext cx="3607127"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